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87" r:id="rId1"/>
  </p:sldMasterIdLst>
  <p:notesMasterIdLst>
    <p:notesMasterId r:id="rId88"/>
  </p:notesMasterIdLst>
  <p:handoutMasterIdLst>
    <p:handoutMasterId r:id="rId89"/>
  </p:handoutMasterIdLst>
  <p:sldIdLst>
    <p:sldId id="285" r:id="rId2"/>
    <p:sldId id="382" r:id="rId3"/>
    <p:sldId id="656" r:id="rId4"/>
    <p:sldId id="275" r:id="rId5"/>
    <p:sldId id="295" r:id="rId6"/>
    <p:sldId id="306" r:id="rId7"/>
    <p:sldId id="534" r:id="rId8"/>
    <p:sldId id="571" r:id="rId9"/>
    <p:sldId id="304" r:id="rId10"/>
    <p:sldId id="531" r:id="rId11"/>
    <p:sldId id="665" r:id="rId12"/>
    <p:sldId id="720" r:id="rId13"/>
    <p:sldId id="722" r:id="rId14"/>
    <p:sldId id="729" r:id="rId15"/>
    <p:sldId id="648" r:id="rId16"/>
    <p:sldId id="721" r:id="rId17"/>
    <p:sldId id="664" r:id="rId18"/>
    <p:sldId id="724" r:id="rId19"/>
    <p:sldId id="728" r:id="rId20"/>
    <p:sldId id="826" r:id="rId21"/>
    <p:sldId id="723" r:id="rId22"/>
    <p:sldId id="651" r:id="rId23"/>
    <p:sldId id="383" r:id="rId24"/>
    <p:sldId id="454" r:id="rId25"/>
    <p:sldId id="575" r:id="rId26"/>
    <p:sldId id="652" r:id="rId27"/>
    <p:sldId id="818" r:id="rId28"/>
    <p:sldId id="819" r:id="rId29"/>
    <p:sldId id="257" r:id="rId30"/>
    <p:sldId id="859" r:id="rId31"/>
    <p:sldId id="259" r:id="rId32"/>
    <p:sldId id="860" r:id="rId33"/>
    <p:sldId id="261" r:id="rId34"/>
    <p:sldId id="262" r:id="rId35"/>
    <p:sldId id="670" r:id="rId36"/>
    <p:sldId id="671" r:id="rId37"/>
    <p:sldId id="263" r:id="rId38"/>
    <p:sldId id="266" r:id="rId39"/>
    <p:sldId id="808" r:id="rId40"/>
    <p:sldId id="807" r:id="rId41"/>
    <p:sldId id="825" r:id="rId42"/>
    <p:sldId id="858" r:id="rId43"/>
    <p:sldId id="751" r:id="rId44"/>
    <p:sldId id="750" r:id="rId45"/>
    <p:sldId id="748" r:id="rId46"/>
    <p:sldId id="747" r:id="rId47"/>
    <p:sldId id="753" r:id="rId48"/>
    <p:sldId id="833" r:id="rId49"/>
    <p:sldId id="258" r:id="rId50"/>
    <p:sldId id="260" r:id="rId51"/>
    <p:sldId id="827" r:id="rId52"/>
    <p:sldId id="270" r:id="rId53"/>
    <p:sldId id="268" r:id="rId54"/>
    <p:sldId id="267" r:id="rId55"/>
    <p:sldId id="581" r:id="rId56"/>
    <p:sldId id="588" r:id="rId57"/>
    <p:sldId id="590" r:id="rId58"/>
    <p:sldId id="593" r:id="rId59"/>
    <p:sldId id="597" r:id="rId60"/>
    <p:sldId id="598" r:id="rId61"/>
    <p:sldId id="595" r:id="rId62"/>
    <p:sldId id="594" r:id="rId63"/>
    <p:sldId id="591" r:id="rId64"/>
    <p:sldId id="605" r:id="rId65"/>
    <p:sldId id="630" r:id="rId66"/>
    <p:sldId id="610" r:id="rId67"/>
    <p:sldId id="611" r:id="rId68"/>
    <p:sldId id="614" r:id="rId69"/>
    <p:sldId id="832" r:id="rId70"/>
    <p:sldId id="835" r:id="rId71"/>
    <p:sldId id="836" r:id="rId72"/>
    <p:sldId id="837" r:id="rId73"/>
    <p:sldId id="838" r:id="rId74"/>
    <p:sldId id="834" r:id="rId75"/>
    <p:sldId id="847" r:id="rId76"/>
    <p:sldId id="848" r:id="rId77"/>
    <p:sldId id="857" r:id="rId78"/>
    <p:sldId id="844" r:id="rId79"/>
    <p:sldId id="851" r:id="rId80"/>
    <p:sldId id="853" r:id="rId81"/>
    <p:sldId id="852" r:id="rId82"/>
    <p:sldId id="855" r:id="rId83"/>
    <p:sldId id="854" r:id="rId84"/>
    <p:sldId id="576" r:id="rId85"/>
    <p:sldId id="829" r:id="rId86"/>
    <p:sldId id="379" r:id="rId87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F443EFB2-1E14-4612-A8D3-FD0893F8A6A2}">
          <p14:sldIdLst>
            <p14:sldId id="285"/>
            <p14:sldId id="382"/>
            <p14:sldId id="656"/>
            <p14:sldId id="275"/>
            <p14:sldId id="295"/>
            <p14:sldId id="306"/>
            <p14:sldId id="534"/>
            <p14:sldId id="571"/>
            <p14:sldId id="304"/>
            <p14:sldId id="531"/>
            <p14:sldId id="665"/>
            <p14:sldId id="720"/>
            <p14:sldId id="722"/>
            <p14:sldId id="729"/>
            <p14:sldId id="648"/>
            <p14:sldId id="721"/>
            <p14:sldId id="664"/>
            <p14:sldId id="724"/>
            <p14:sldId id="728"/>
            <p14:sldId id="826"/>
            <p14:sldId id="723"/>
            <p14:sldId id="651"/>
            <p14:sldId id="383"/>
            <p14:sldId id="454"/>
            <p14:sldId id="575"/>
            <p14:sldId id="652"/>
            <p14:sldId id="818"/>
            <p14:sldId id="819"/>
            <p14:sldId id="257"/>
            <p14:sldId id="859"/>
            <p14:sldId id="259"/>
            <p14:sldId id="860"/>
            <p14:sldId id="261"/>
            <p14:sldId id="262"/>
            <p14:sldId id="670"/>
            <p14:sldId id="671"/>
            <p14:sldId id="263"/>
            <p14:sldId id="266"/>
            <p14:sldId id="808"/>
            <p14:sldId id="807"/>
            <p14:sldId id="825"/>
            <p14:sldId id="858"/>
            <p14:sldId id="751"/>
            <p14:sldId id="750"/>
            <p14:sldId id="748"/>
            <p14:sldId id="747"/>
            <p14:sldId id="753"/>
            <p14:sldId id="833"/>
            <p14:sldId id="258"/>
            <p14:sldId id="260"/>
            <p14:sldId id="827"/>
            <p14:sldId id="270"/>
            <p14:sldId id="268"/>
            <p14:sldId id="267"/>
            <p14:sldId id="581"/>
            <p14:sldId id="588"/>
            <p14:sldId id="590"/>
            <p14:sldId id="593"/>
            <p14:sldId id="597"/>
            <p14:sldId id="598"/>
            <p14:sldId id="595"/>
            <p14:sldId id="594"/>
            <p14:sldId id="591"/>
            <p14:sldId id="605"/>
            <p14:sldId id="630"/>
            <p14:sldId id="610"/>
            <p14:sldId id="611"/>
            <p14:sldId id="614"/>
            <p14:sldId id="832"/>
            <p14:sldId id="835"/>
            <p14:sldId id="836"/>
            <p14:sldId id="837"/>
            <p14:sldId id="838"/>
            <p14:sldId id="834"/>
            <p14:sldId id="847"/>
            <p14:sldId id="848"/>
            <p14:sldId id="857"/>
            <p14:sldId id="844"/>
            <p14:sldId id="851"/>
            <p14:sldId id="853"/>
            <p14:sldId id="852"/>
            <p14:sldId id="855"/>
            <p14:sldId id="854"/>
            <p14:sldId id="576"/>
            <p14:sldId id="829"/>
            <p14:sldId id="379"/>
          </p14:sldIdLst>
        </p14:section>
        <p14:section name="Sekcja bez tytułu" id="{C364DB47-C09F-44C1-879F-882F03366C2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walm@AQUALIFT.local" initials="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00"/>
    <a:srgbClr val="FFFF00"/>
    <a:srgbClr val="FFFF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yl pośredni 4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Styl jasny 1 — Ak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A111915-BE36-4E01-A7E5-04B1672EAD32}" styleName="Styl jasny 2 — Ak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 varScale="1">
        <p:scale>
          <a:sx n="81" d="100"/>
          <a:sy n="81" d="100"/>
        </p:scale>
        <p:origin x="34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54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1970"/>
    </p:cViewPr>
  </p:sorterViewPr>
  <p:notesViewPr>
    <p:cSldViewPr>
      <p:cViewPr varScale="1">
        <p:scale>
          <a:sx n="57" d="100"/>
          <a:sy n="57" d="100"/>
        </p:scale>
        <p:origin x="1987" y="77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commentAuthors" Target="comment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07795648836497"/>
          <c:y val="6.9287936261050384E-2"/>
          <c:w val="0.36850812125235188"/>
          <c:h val="0.76658198692208801"/>
        </c:manualLayout>
      </c:layout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E86B-40A3-AC8F-6E99D76E6425}"/>
              </c:ext>
            </c:extLst>
          </c:dPt>
          <c:dPt>
            <c:idx val="1"/>
            <c:bubble3D val="0"/>
            <c:spPr>
              <a:solidFill>
                <a:srgbClr val="FF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6B-40A3-AC8F-6E99D76E6425}"/>
              </c:ext>
            </c:extLst>
          </c:dPt>
          <c:dPt>
            <c:idx val="2"/>
            <c:bubble3D val="0"/>
            <c:spPr>
              <a:solidFill>
                <a:srgbClr val="86C157"/>
              </a:solidFill>
              <a:ln w="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86B-40A3-AC8F-6E99D76E6425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6B-40A3-AC8F-6E99D76E6425}"/>
              </c:ext>
            </c:extLst>
          </c:dPt>
          <c:cat>
            <c:strRef>
              <c:f>Arkusz1!$A$2:$A$5</c:f>
              <c:strCache>
                <c:ptCount val="4"/>
                <c:pt idx="1">
                  <c:v>ZZN</c:v>
                </c:pt>
                <c:pt idx="2">
                  <c:v>ZOiZ</c:v>
                </c:pt>
                <c:pt idx="3">
                  <c:v>ZWiK</c:v>
                </c:pt>
              </c:strCache>
            </c:strRef>
          </c:cat>
          <c:val>
            <c:numRef>
              <c:f>Arkusz1!$B$2:$B$5</c:f>
              <c:numCache>
                <c:formatCode>0.00</c:formatCode>
                <c:ptCount val="4"/>
                <c:pt idx="1">
                  <c:v>19.62</c:v>
                </c:pt>
                <c:pt idx="2">
                  <c:v>36.61</c:v>
                </c:pt>
                <c:pt idx="3">
                  <c:v>43.77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6B-40A3-AC8F-6E99D76E6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3420377107830639"/>
          <c:y val="0.89368963964321724"/>
          <c:w val="0.36823441068720547"/>
          <c:h val="8.74136504674078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depthPercent val="170"/>
      <c:rAngAx val="1"/>
    </c:view3D>
    <c:floor>
      <c:thickness val="0"/>
      <c:spPr>
        <a:noFill/>
        <a:ln>
          <a:noFill/>
        </a:ln>
        <a:scene3d>
          <a:camera prst="orthographicFront"/>
          <a:lightRig rig="threePt" dir="t"/>
        </a:scene3d>
        <a:sp3d/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1.9697190078295401E-2"/>
          <c:w val="0.63497193122333484"/>
          <c:h val="0.564125097713514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odpady zmieszane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0800" dist="25400" dir="5400000" rotWithShape="0">
                  <a:srgbClr val="000000">
                    <a:alpha val="2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9FB1-41E4-84F0-D23F75B1C185}"/>
              </c:ext>
            </c:extLst>
          </c:dPt>
          <c:dLbls>
            <c:dLbl>
              <c:idx val="0"/>
              <c:layout>
                <c:manualLayout>
                  <c:x val="2.9641897865690606E-3"/>
                  <c:y val="-2.068269168132421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4 334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FB1-41E4-84F0-D23F75B1C1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Arkusz1!$B$2</c:f>
              <c:numCache>
                <c:formatCode>0</c:formatCode>
                <c:ptCount val="1"/>
                <c:pt idx="0">
                  <c:v>4367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B1-41E4-84F0-D23F75B1C185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tworzywa sztuczne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7.4104744664224981E-3"/>
                  <c:y val="-2.068269168132419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353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FB1-41E4-84F0-D23F75B1C1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Arkusz1!$C$2</c:f>
              <c:numCache>
                <c:formatCode>0</c:formatCode>
                <c:ptCount val="1"/>
                <c:pt idx="0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FB1-41E4-84F0-D23F75B1C185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szkło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25400" dir="5400000" rotWithShape="0">
                <a:srgbClr val="000000">
                  <a:alpha val="2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074932850598294E-2"/>
                  <c:y val="-1.88913585624989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468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FB1-41E4-84F0-D23F75B1C1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Arkusz1!$D$2</c:f>
              <c:numCache>
                <c:formatCode>0</c:formatCode>
                <c:ptCount val="1"/>
                <c:pt idx="0">
                  <c:v>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FB1-41E4-84F0-D23F75B1C18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papier i tektura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1.6303043826129498E-2"/>
                  <c:y val="-2.764458919769156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259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FB1-41E4-84F0-D23F75B1C1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Arkusz1!$E$2</c:f>
              <c:numCache>
                <c:formatCode>0</c:formatCode>
                <c:ptCount val="1"/>
                <c:pt idx="0">
                  <c:v>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FB1-41E4-84F0-D23F75B1C185}"/>
            </c:ext>
          </c:extLst>
        </c:ser>
        <c:ser>
          <c:idx val="4"/>
          <c:order val="4"/>
          <c:tx>
            <c:strRef>
              <c:f>Arkusz1!$F$1</c:f>
              <c:strCache>
                <c:ptCount val="1"/>
                <c:pt idx="0">
                  <c:v>odpady biodegradowalne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74932850598294E-2"/>
                  <c:y val="-2.711522550126005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FB1-41E4-84F0-D23F75B1C1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Arkusz1!$F$2</c:f>
              <c:numCache>
                <c:formatCode>0</c:formatCode>
                <c:ptCount val="1"/>
                <c:pt idx="0">
                  <c:v>620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FB1-41E4-84F0-D23F75B1C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948672"/>
        <c:axId val="128664320"/>
        <c:axId val="0"/>
      </c:bar3DChart>
      <c:catAx>
        <c:axId val="12994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crossAx val="128664320"/>
        <c:crosses val="autoZero"/>
        <c:auto val="1"/>
        <c:lblAlgn val="ctr"/>
        <c:lblOffset val="100"/>
        <c:noMultiLvlLbl val="0"/>
      </c:catAx>
      <c:valAx>
        <c:axId val="12866432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none"/>
        <c:minorTickMark val="none"/>
        <c:tickLblPos val="none"/>
        <c:crossAx val="129948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679556613224114"/>
          <c:y val="5.8921446485570766E-2"/>
          <c:w val="0.39466996664236453"/>
          <c:h val="0.505891523748823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5.0391226371672988E-2"/>
          <c:y val="0.10738646999648441"/>
          <c:w val="0.93071206373894599"/>
          <c:h val="0.638928627412783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stacje uzdatniania wody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409232307521388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C51-4203-B771-3ED6B0A4DA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51-4203-B771-3ED6B0A4DAB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pompownie wody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039122637167287E-2"/>
                  <c:y val="-2.2731124108573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51-4203-B771-3ED6B0A4DA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C51-4203-B771-3ED6B0A4DA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gapDepth val="0"/>
        <c:shape val="cylinder"/>
        <c:axId val="129967232"/>
        <c:axId val="129968768"/>
        <c:axId val="0"/>
      </c:bar3DChart>
      <c:catAx>
        <c:axId val="129967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29968768"/>
        <c:crosses val="autoZero"/>
        <c:auto val="1"/>
        <c:lblAlgn val="ctr"/>
        <c:lblOffset val="100"/>
        <c:noMultiLvlLbl val="0"/>
      </c:catAx>
      <c:valAx>
        <c:axId val="1299687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299672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760723014903106E-2"/>
          <c:y val="0.77974612409884447"/>
          <c:w val="0.78544794625993941"/>
          <c:h val="0.174171267604726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7793419778754743E-2"/>
          <c:y val="3.2357978743102617E-2"/>
          <c:w val="0.93071206373894566"/>
          <c:h val="0.494539495611598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zlewnie ścieków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793419778754798E-2"/>
                  <c:y val="-2.597905788245759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5E-44EE-AE4C-A3A2878095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2014</c:v>
                </c:pt>
              </c:numCache>
            </c:numRef>
          </c:cat>
          <c:val>
            <c:numRef>
              <c:f>Arkusz1!$B$2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5E-44EE-AE4C-A3A287809545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oczyszczalnie ścieków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345064834066108E-2"/>
                  <c:y val="-2.862181979780024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5E-44EE-AE4C-A3A2878095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2014</c:v>
                </c:pt>
              </c:numCache>
            </c:numRef>
          </c:cat>
          <c:val>
            <c:numRef>
              <c:f>Arkusz1!$C$2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5E-44EE-AE4C-A3A287809545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tłocznie ścieków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h="38100"/>
            </a:sp3d>
          </c:spPr>
          <c:invertIfNegative val="0"/>
          <c:dLbls>
            <c:dLbl>
              <c:idx val="0"/>
              <c:layout>
                <c:manualLayout>
                  <c:x val="2.8345064834066038E-2"/>
                  <c:y val="-2.93950363539853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5E-44EE-AE4C-A3A2878095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2014</c:v>
                </c:pt>
              </c:numCache>
            </c:numRef>
          </c:cat>
          <c:val>
            <c:numRef>
              <c:f>Arkusz1!$D$2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5E-44EE-AE4C-A3A28780954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pompownie ścieków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0942871426984301E-2"/>
                  <c:y val="-1.175795282005703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F5E-44EE-AE4C-A3A2878095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2014</c:v>
                </c:pt>
              </c:numCache>
            </c:numRef>
          </c:cat>
          <c:val>
            <c:numRef>
              <c:f>Arkusz1!$E$2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F5E-44EE-AE4C-A3A287809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140282112"/>
        <c:axId val="140304384"/>
        <c:axId val="0"/>
      </c:bar3DChart>
      <c:catAx>
        <c:axId val="140282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40304384"/>
        <c:crosses val="autoZero"/>
        <c:auto val="1"/>
        <c:lblAlgn val="ctr"/>
        <c:lblOffset val="100"/>
        <c:noMultiLvlLbl val="0"/>
      </c:catAx>
      <c:valAx>
        <c:axId val="140304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402821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025523949719874"/>
          <c:y val="0.50165197694083385"/>
          <c:w val="0.62588581427460799"/>
          <c:h val="0.28673017812835605"/>
        </c:manualLayout>
      </c:layout>
      <c:overlay val="0"/>
      <c:txPr>
        <a:bodyPr rot="0" vert="horz"/>
        <a:lstStyle/>
        <a:p>
          <a:pPr>
            <a:defRPr sz="1800" b="1"/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0.28025794085446348"/>
          <c:y val="4.6536056282978307E-2"/>
          <c:w val="0.65774041628352098"/>
          <c:h val="0.9431225978763574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E53-4340-A3EF-EAAF23B322BE}"/>
              </c:ext>
            </c:extLst>
          </c:dPt>
          <c:dLbls>
            <c:dLbl>
              <c:idx val="0"/>
              <c:layout>
                <c:manualLayout>
                  <c:x val="2.3846782731023686E-2"/>
                  <c:y val="-6.53710890360841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167,70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53-4340-A3EF-EAAF23B322BE}"/>
                </c:ext>
              </c:extLst>
            </c:dLbl>
            <c:dLbl>
              <c:idx val="1"/>
              <c:layout>
                <c:manualLayout>
                  <c:x val="3.1795710308031584E-2"/>
                  <c:y val="6.081699734512256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101,20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53-4340-A3EF-EAAF23B322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Sieć wodociągowa</c:v>
                </c:pt>
                <c:pt idx="1">
                  <c:v>Sieć kanalizacyjna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153.4</c:v>
                </c:pt>
                <c:pt idx="1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53-4340-A3EF-EAAF23B322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shape val="cylinder"/>
        <c:axId val="119520256"/>
        <c:axId val="119522048"/>
        <c:axId val="0"/>
      </c:bar3DChart>
      <c:catAx>
        <c:axId val="11952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9522048"/>
        <c:crosses val="autoZero"/>
        <c:auto val="1"/>
        <c:lblAlgn val="ctr"/>
        <c:lblOffset val="100"/>
        <c:noMultiLvlLbl val="0"/>
      </c:catAx>
      <c:valAx>
        <c:axId val="11952204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1952025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</c:floor>
    <c:sideWall>
      <c:thickness val="0"/>
    </c:sideWall>
    <c:backWall>
      <c:thickness val="0"/>
      <c:spPr>
        <a:noFill/>
        <a:ln w="25400"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2.3713518292551996E-2"/>
          <c:y val="2.8438701061820077E-2"/>
          <c:w val="0.645493988062951"/>
          <c:h val="0.943122597876359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budynki komunalne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856759146276154E-2"/>
                  <c:y val="-2.585356817145465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2F1-4309-AB5B-C8238FFC34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Arkusz1!$B$2</c:f>
              <c:numCache>
                <c:formatCode>0</c:formatCode>
                <c:ptCount val="1"/>
                <c:pt idx="0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F1-4309-AB5B-C8238FFC34D3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budynki wspólnot mieszkaniowych z udziałem Gminy/AQUALIFT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338854039560663E-2"/>
                  <c:y val="-7.756009380496470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2F1-4309-AB5B-C8238FFC34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Arkusz1!$C$2</c:f>
              <c:numCache>
                <c:formatCode>0</c:formatCode>
                <c:ptCount val="1"/>
                <c:pt idx="0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2F1-4309-AB5B-C8238FFC34D3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budynki w administracji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820948932844861E-2"/>
                  <c:y val="-2.32682317112891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2F1-4309-AB5B-C8238FFC34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Arkusz1!$D$2</c:f>
              <c:numCache>
                <c:formatCode>0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2F1-4309-AB5B-C8238FFC34D3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budynki wspólnot mieszkaniowych bez udziału Gminy/AQUALIFT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785022019028703E-2"/>
                  <c:y val="-3.10240375219858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2F1-4309-AB5B-C8238FFC34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2018</c:v>
                </c:pt>
              </c:numCache>
            </c:numRef>
          </c:cat>
          <c:val>
            <c:numRef>
              <c:f>Arkusz1!$E$2</c:f>
              <c:numCache>
                <c:formatCode>0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2F1-4309-AB5B-C8238FFC34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0050432"/>
        <c:axId val="140051968"/>
        <c:axId val="0"/>
      </c:bar3DChart>
      <c:catAx>
        <c:axId val="140050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40051968"/>
        <c:crosses val="autoZero"/>
        <c:auto val="1"/>
        <c:lblAlgn val="ctr"/>
        <c:lblOffset val="100"/>
        <c:noMultiLvlLbl val="0"/>
      </c:catAx>
      <c:valAx>
        <c:axId val="140051968"/>
        <c:scaling>
          <c:orientation val="minMax"/>
        </c:scaling>
        <c:delete val="1"/>
        <c:axPos val="l"/>
        <c:majorGridlines>
          <c:spPr>
            <a:ln>
              <a:solidFill>
                <a:prstClr val="white"/>
              </a:solidFill>
            </a:ln>
            <a:effectLst/>
          </c:spPr>
        </c:majorGridlines>
        <c:numFmt formatCode="0" sourceLinked="1"/>
        <c:majorTickMark val="none"/>
        <c:minorTickMark val="none"/>
        <c:tickLblPos val="none"/>
        <c:crossAx val="140050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8503268544391418"/>
          <c:y val="0.11640650446225001"/>
          <c:w val="0.40459265030309427"/>
          <c:h val="0.6586028597485506"/>
        </c:manualLayout>
      </c:layout>
      <c:overlay val="0"/>
      <c:txPr>
        <a:bodyPr rot="0" vert="horz"/>
        <a:lstStyle/>
        <a:p>
          <a:pPr>
            <a:defRPr sz="1800" b="1" kern="0" baseline="0"/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lokale komunalne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0000"/>
                    <a:lumMod val="108000"/>
                  </a:schemeClr>
                </a:gs>
                <a:gs pos="50000">
                  <a:schemeClr val="accent1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1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dLbls>
            <c:dLbl>
              <c:idx val="0"/>
              <c:layout>
                <c:manualLayout>
                  <c:x val="1.7785138719414215E-2"/>
                  <c:y val="-2.843870106182009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536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31-471B-AAB5-34F688667A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Arkusz1!$B$2</c:f>
              <c:numCache>
                <c:formatCode>0</c:formatCode>
                <c:ptCount val="1"/>
                <c:pt idx="0">
                  <c:v>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31-471B-AAB5-34F688667A58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lokale osób fizycznych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0000"/>
                    <a:lumMod val="108000"/>
                  </a:schemeClr>
                </a:gs>
                <a:gs pos="50000">
                  <a:schemeClr val="accent2">
                    <a:tint val="98000"/>
                    <a:shade val="100000"/>
                    <a:satMod val="100000"/>
                    <a:lumMod val="100000"/>
                  </a:schemeClr>
                </a:gs>
                <a:gs pos="100000">
                  <a:schemeClr val="accent2">
                    <a:shade val="72000"/>
                    <a:satMod val="120000"/>
                    <a:lumMod val="10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dLbls>
            <c:dLbl>
              <c:idx val="0"/>
              <c:layout>
                <c:manualLayout>
                  <c:x val="2.0749328505982996E-2"/>
                  <c:y val="-7.7560093804964723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531-471B-AAB5-34F688667A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Arkusz1!$C$2</c:f>
              <c:numCache>
                <c:formatCode>0</c:formatCode>
                <c:ptCount val="1"/>
                <c:pt idx="0">
                  <c:v>881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31-471B-AAB5-34F688667A58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lokale w administracji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63500" dist="25400" dir="5400000" algn="ctr" rotWithShape="0">
                <a:srgbClr val="000000">
                  <a:alpha val="69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1200000"/>
              </a:lightRig>
            </a:scene3d>
            <a:sp3d prstMaterial="plastic">
              <a:bevelT w="25400" h="25400"/>
            </a:sp3d>
          </c:spPr>
          <c:invertIfNegative val="0"/>
          <c:dLbls>
            <c:dLbl>
              <c:idx val="0"/>
              <c:layout>
                <c:manualLayout>
                  <c:x val="2.8159802972405494E-2"/>
                  <c:y val="-5.429206566347468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531-471B-AAB5-34F688667A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Arkusz1!$D$2</c:f>
              <c:numCache>
                <c:formatCode>0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531-471B-AAB5-34F688667A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0136832"/>
        <c:axId val="140138368"/>
        <c:axId val="0"/>
      </c:bar3DChart>
      <c:catAx>
        <c:axId val="140136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40138368"/>
        <c:crosses val="autoZero"/>
        <c:auto val="1"/>
        <c:lblAlgn val="ctr"/>
        <c:lblOffset val="100"/>
        <c:noMultiLvlLbl val="0"/>
      </c:catAx>
      <c:valAx>
        <c:axId val="1401383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one"/>
        <c:crossAx val="140136832"/>
        <c:crosses val="autoZero"/>
        <c:crossBetween val="between"/>
      </c:valAx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074298487252599E-2"/>
          <c:y val="1.4891004174139379E-2"/>
          <c:w val="0.52004027092906102"/>
          <c:h val="0.9700868554287618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inne podatki i opłaty (podatek rolny, leśny, transportowy)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3265382668782288"/>
                  <c:y val="-2.5195811576491575E-2"/>
                </c:manualLayout>
              </c:layout>
              <c:tx>
                <c:rich>
                  <a:bodyPr/>
                  <a:lstStyle/>
                  <a:p>
                    <a:pPr>
                      <a:defRPr sz="2000" b="1"/>
                    </a:pPr>
                    <a:r>
                      <a:rPr lang="en-US" sz="2000" b="1" dirty="0"/>
                      <a:t>15 026</a:t>
                    </a:r>
                    <a:endParaRPr lang="en-US" sz="20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E8E-4134-AF9F-F93148F8F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Arkusz1!$B$2</c:f>
              <c:numCache>
                <c:formatCode>General</c:formatCode>
                <c:ptCount val="1"/>
                <c:pt idx="0">
                  <c:v>11328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8E-4134-AF9F-F93148F8F355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podatek od nieruchomości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5677270426742707"/>
                  <c:y val="-7.5354604183721103E-3"/>
                </c:manualLayout>
              </c:layout>
              <c:tx>
                <c:rich>
                  <a:bodyPr/>
                  <a:lstStyle/>
                  <a:p>
                    <a:pPr>
                      <a:defRPr sz="2000" b="1"/>
                    </a:pPr>
                    <a:r>
                      <a:rPr lang="en-US" sz="2000" b="1" dirty="0"/>
                      <a:t>1 070 297</a:t>
                    </a:r>
                    <a:endParaRPr lang="en-US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8E-4134-AF9F-F93148F8F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Arkusz1!$C$2</c:f>
              <c:numCache>
                <c:formatCode>General</c:formatCode>
                <c:ptCount val="1"/>
                <c:pt idx="0">
                  <c:v>980999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8E-4134-AF9F-F93148F8F355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dzierżawa urządzeń wodociągowo-kanalizacyjnych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4019097593144916"/>
                  <c:y val="-6.4984842953957501E-3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127 622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8E-4134-AF9F-F93148F8F355}"/>
                </c:ext>
              </c:extLst>
            </c:dLbl>
            <c:dLbl>
              <c:idx val="1"/>
              <c:layout>
                <c:manualLayout>
                  <c:x val="6.0297193949011632E-3"/>
                  <c:y val="-4.5282411547024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E8E-4134-AF9F-F93148F8F355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2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Arkusz1!$D$2</c:f>
              <c:numCache>
                <c:formatCode>General</c:formatCode>
                <c:ptCount val="1"/>
                <c:pt idx="0">
                  <c:v>112534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E8E-4134-AF9F-F93148F8F35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opłaty za umieszczenie urządzeń w pasie drogowym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3717599753873502"/>
                  <c:y val="-6.2762669227229048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/>
                      <a:t>24 970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E8E-4134-AF9F-F93148F8F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Arkusz1!$A$2</c:f>
              <c:numCache>
                <c:formatCode>General</c:formatCode>
                <c:ptCount val="1"/>
              </c:numCache>
            </c:numRef>
          </c:cat>
          <c:val>
            <c:numRef>
              <c:f>Arkusz1!$E$2</c:f>
              <c:numCache>
                <c:formatCode>General</c:formatCode>
                <c:ptCount val="1"/>
                <c:pt idx="0">
                  <c:v>17774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E8E-4134-AF9F-F93148F8F3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383"/>
        <c:shape val="cylinder"/>
        <c:axId val="219978368"/>
        <c:axId val="221524352"/>
        <c:axId val="0"/>
      </c:bar3DChart>
      <c:catAx>
        <c:axId val="219978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221524352"/>
        <c:crosses val="autoZero"/>
        <c:auto val="1"/>
        <c:lblAlgn val="ctr"/>
        <c:lblOffset val="100"/>
        <c:noMultiLvlLbl val="0"/>
      </c:catAx>
      <c:valAx>
        <c:axId val="221524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19978368"/>
        <c:crosses val="autoZero"/>
        <c:crossBetween val="between"/>
      </c:valAx>
      <c:spPr>
        <a:ln>
          <a:solidFill>
            <a:schemeClr val="tx1">
              <a:lumMod val="15000"/>
              <a:lumOff val="85000"/>
            </a:schemeClr>
          </a:solidFill>
        </a:ln>
        <a:scene3d>
          <a:camera prst="orthographicFront"/>
          <a:lightRig rig="threePt" dir="t"/>
        </a:scene3d>
        <a:sp3d>
          <a:bevelB/>
        </a:sp3d>
      </c:spPr>
    </c:plotArea>
    <c:legend>
      <c:legendPos val="r"/>
      <c:layout>
        <c:manualLayout>
          <c:xMode val="edge"/>
          <c:yMode val="edge"/>
          <c:x val="0.54533114554222795"/>
          <c:y val="7.6792570396288534E-2"/>
          <c:w val="0.41021225561832159"/>
          <c:h val="0.71823210119510528"/>
        </c:manualLayout>
      </c:layout>
      <c:overlay val="0"/>
      <c:txPr>
        <a:bodyPr rot="0" vert="horz"/>
        <a:lstStyle/>
        <a:p>
          <a:pPr>
            <a:defRPr b="1"/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5C842-DB78-4320-822D-6D9B1DF29DF9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23E8046D-AEDA-4CE2-8538-3F0F46A80457}">
      <dgm:prSet phldrT="[Tekst]"/>
      <dgm:spPr>
        <a:noFill/>
      </dgm:spPr>
      <dgm:t>
        <a:bodyPr/>
        <a:lstStyle/>
        <a:p>
          <a:r>
            <a:rPr lang="pl-PL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DZIĘKUJĘ</a:t>
          </a:r>
          <a:r>
            <a:rPr lang="pl-P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pitchFamily="2" charset="2"/>
            </a:rPr>
            <a:t></a:t>
          </a:r>
          <a:r>
            <a:rPr lang="pl-P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548022A7-D520-4F10-8559-8DC296C16863}" type="parTrans" cxnId="{4F813FFC-23D2-4A31-951D-BFF7685EF7A2}">
      <dgm:prSet/>
      <dgm:spPr/>
      <dgm:t>
        <a:bodyPr/>
        <a:lstStyle/>
        <a:p>
          <a:endParaRPr lang="pl-PL"/>
        </a:p>
      </dgm:t>
    </dgm:pt>
    <dgm:pt modelId="{3425AFAE-F748-4F69-B396-CFAEFDE95360}" type="sibTrans" cxnId="{4F813FFC-23D2-4A31-951D-BFF7685EF7A2}">
      <dgm:prSet/>
      <dgm:spPr/>
      <dgm:t>
        <a:bodyPr/>
        <a:lstStyle/>
        <a:p>
          <a:endParaRPr lang="pl-PL"/>
        </a:p>
      </dgm:t>
    </dgm:pt>
    <dgm:pt modelId="{B18F14C3-2796-442D-B7D7-1D4049EF58B0}" type="pres">
      <dgm:prSet presAssocID="{CEE5C842-DB78-4320-822D-6D9B1DF29DF9}" presName="Name0" presStyleCnt="0">
        <dgm:presLayoutVars>
          <dgm:dir/>
          <dgm:resizeHandles val="exact"/>
        </dgm:presLayoutVars>
      </dgm:prSet>
      <dgm:spPr/>
    </dgm:pt>
    <dgm:pt modelId="{357F7922-C698-46A9-8BE7-645A0BF63DC2}" type="pres">
      <dgm:prSet presAssocID="{23E8046D-AEDA-4CE2-8538-3F0F46A80457}" presName="composite" presStyleCnt="0"/>
      <dgm:spPr/>
    </dgm:pt>
    <dgm:pt modelId="{939626DF-DD0B-4589-A337-5F31C048A0A9}" type="pres">
      <dgm:prSet presAssocID="{23E8046D-AEDA-4CE2-8538-3F0F46A80457}" presName="rect1" presStyleLbl="bgShp" presStyleIdx="0" presStyleCnt="1" custScaleX="117732" custLinFactNeighborX="566" custLinFactNeighborY="-377"/>
      <dgm:spPr>
        <a:blipFill>
          <a:blip xmlns:r="http://schemas.openxmlformats.org/officeDocument/2006/relationships"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extLst>
        <a:ext uri="{E40237B7-FDA0-4F09-8148-C483321AD2D9}">
          <dgm14:cNvPr xmlns:dgm14="http://schemas.microsoft.com/office/drawing/2010/diagram" id="0" name="" descr="xxxxxxxx">
            <a:extLst>
              <a:ext uri="{FF2B5EF4-FFF2-40B4-BE49-F238E27FC236}">
                <a16:creationId xmlns:a16="http://schemas.microsoft.com/office/drawing/2014/main" id="{18F4AE21-3441-435D-92DC-30F44434C2BA}"/>
              </a:ext>
              <a:ext uri="{C183D7F6-B498-43B3-948B-1728B52AA6E4}">
                <adec:decorative xmlns:adec="http://schemas.microsoft.com/office/drawing/2017/decorative" val="0"/>
              </a:ext>
            </a:extLst>
          </dgm14:cNvPr>
        </a:ext>
      </dgm:extLst>
    </dgm:pt>
    <dgm:pt modelId="{921B5B31-1E59-425A-A979-1682A7242B30}" type="pres">
      <dgm:prSet presAssocID="{23E8046D-AEDA-4CE2-8538-3F0F46A80457}" presName="rect2" presStyleLbl="trBgShp" presStyleIdx="0" presStyleCnt="1" custFlipHor="1" custScaleX="40346" custLinFactY="-100000" custLinFactNeighborX="-38127" custLinFactNeighborY="-182230">
        <dgm:presLayoutVars>
          <dgm:bulletEnabled val="1"/>
        </dgm:presLayoutVars>
      </dgm:prSet>
      <dgm:spPr/>
    </dgm:pt>
  </dgm:ptLst>
  <dgm:cxnLst>
    <dgm:cxn modelId="{8FCE582C-3BEF-4559-A964-4D12A26324D4}" type="presOf" srcId="{CEE5C842-DB78-4320-822D-6D9B1DF29DF9}" destId="{B18F14C3-2796-442D-B7D7-1D4049EF58B0}" srcOrd="0" destOrd="0" presId="urn:microsoft.com/office/officeart/2008/layout/BendingPictureSemiTransparentText"/>
    <dgm:cxn modelId="{209CCEEC-6C85-4F7E-9D40-E8873D749A4F}" type="presOf" srcId="{23E8046D-AEDA-4CE2-8538-3F0F46A80457}" destId="{921B5B31-1E59-425A-A979-1682A7242B30}" srcOrd="0" destOrd="0" presId="urn:microsoft.com/office/officeart/2008/layout/BendingPictureSemiTransparentText"/>
    <dgm:cxn modelId="{4F813FFC-23D2-4A31-951D-BFF7685EF7A2}" srcId="{CEE5C842-DB78-4320-822D-6D9B1DF29DF9}" destId="{23E8046D-AEDA-4CE2-8538-3F0F46A80457}" srcOrd="0" destOrd="0" parTransId="{548022A7-D520-4F10-8559-8DC296C16863}" sibTransId="{3425AFAE-F748-4F69-B396-CFAEFDE95360}"/>
    <dgm:cxn modelId="{48251E64-D97A-4C2E-AF61-91C10D57C7AE}" type="presParOf" srcId="{B18F14C3-2796-442D-B7D7-1D4049EF58B0}" destId="{357F7922-C698-46A9-8BE7-645A0BF63DC2}" srcOrd="0" destOrd="0" presId="urn:microsoft.com/office/officeart/2008/layout/BendingPictureSemiTransparentText"/>
    <dgm:cxn modelId="{CCBB5E15-2F2A-4E0C-ACA6-B3ACE7224DC1}" type="presParOf" srcId="{357F7922-C698-46A9-8BE7-645A0BF63DC2}" destId="{939626DF-DD0B-4589-A337-5F31C048A0A9}" srcOrd="0" destOrd="0" presId="urn:microsoft.com/office/officeart/2008/layout/BendingPictureSemiTransparentText"/>
    <dgm:cxn modelId="{6F380B38-F3A8-4ABC-9190-3627CA2D2E4C}" type="presParOf" srcId="{357F7922-C698-46A9-8BE7-645A0BF63DC2}" destId="{921B5B31-1E59-425A-A979-1682A7242B3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626DF-DD0B-4589-A337-5F31C048A0A9}">
      <dsp:nvSpPr>
        <dsp:cNvPr id="0" name=""/>
        <dsp:cNvSpPr/>
      </dsp:nvSpPr>
      <dsp:spPr>
        <a:xfrm>
          <a:off x="504045" y="0"/>
          <a:ext cx="7488850" cy="5452070"/>
        </a:xfrm>
        <a:prstGeom prst="rect">
          <a:avLst/>
        </a:prstGeom>
        <a:blipFill>
          <a:blip xmlns:r="http://schemas.openxmlformats.org/officeDocument/2006/relationships"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1B5B31-1E59-425A-A979-1682A7242B30}">
      <dsp:nvSpPr>
        <dsp:cNvPr id="0" name=""/>
        <dsp:cNvSpPr/>
      </dsp:nvSpPr>
      <dsp:spPr>
        <a:xfrm flipH="1">
          <a:off x="504045" y="123478"/>
          <a:ext cx="2566380" cy="1308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9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DZIĘKUJĘ</a:t>
          </a:r>
          <a:r>
            <a:rPr lang="pl-PL" sz="39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anose="05000000000000000000" pitchFamily="2" charset="2"/>
            </a:rPr>
            <a:t></a:t>
          </a:r>
          <a:r>
            <a:rPr lang="pl-PL" sz="39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504045" y="123478"/>
        <a:ext cx="2566380" cy="1308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0.00426</cdr:x>
      <cdr:y>0.61027</cdr:y>
    </cdr:from>
    <cdr:to>
      <cdr:x>1</cdr:x>
      <cdr:y>0.96553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36512" y="3339768"/>
          <a:ext cx="8532440" cy="1944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buFont typeface="Arial" pitchFamily="34" charset="0"/>
            <a:buChar char="•"/>
          </a:pPr>
          <a:r>
            <a:rPr lang="pl-PL" sz="1800" b="1" dirty="0"/>
            <a:t> Ilość obsługiwanych budynków wielorodzinnych 	                         4 237</a:t>
          </a:r>
        </a:p>
        <a:p xmlns:a="http://schemas.openxmlformats.org/drawingml/2006/main">
          <a:r>
            <a:rPr lang="pl-PL" sz="1800" b="1" dirty="0"/>
            <a:t>  i budynków jednorodzinnych 			  </a:t>
          </a:r>
        </a:p>
        <a:p xmlns:a="http://schemas.openxmlformats.org/drawingml/2006/main">
          <a:pPr>
            <a:buFont typeface="Arial" pitchFamily="34" charset="0"/>
            <a:buChar char="•"/>
          </a:pPr>
          <a:r>
            <a:rPr lang="pl-PL" sz="1800" b="1" dirty="0"/>
            <a:t> Ilość odebranych zmieszanych odpadów (w m</a:t>
          </a:r>
          <a:r>
            <a:rPr lang="pl-PL" sz="1800" b="1" baseline="30000" dirty="0"/>
            <a:t>3</a:t>
          </a:r>
          <a:r>
            <a:rPr lang="pl-PL" sz="1800" b="1" dirty="0"/>
            <a:t>)                                       43 500</a:t>
          </a:r>
        </a:p>
        <a:p xmlns:a="http://schemas.openxmlformats.org/drawingml/2006/main">
          <a:r>
            <a:rPr lang="pl-PL" sz="1800" b="1" u="sng" dirty="0">
              <a:solidFill>
                <a:schemeClr val="accent5">
                  <a:lumMod val="50000"/>
                </a:schemeClr>
              </a:solidFill>
            </a:rPr>
            <a:t>Zmiana ilości </a:t>
          </a:r>
          <a:r>
            <a:rPr lang="pl-PL" sz="1800" b="1" dirty="0">
              <a:solidFill>
                <a:schemeClr val="accent5">
                  <a:lumMod val="50000"/>
                </a:schemeClr>
              </a:solidFill>
            </a:rPr>
            <a:t>odebranych wszystkich odpadów w stosunku do 2022 roku  (-)   0,01 %             </a:t>
          </a:r>
        </a:p>
        <a:p xmlns:a="http://schemas.openxmlformats.org/drawingml/2006/main">
          <a:r>
            <a:rPr lang="pl-PL" sz="1800" b="1" dirty="0">
              <a:solidFill>
                <a:schemeClr val="accent5">
                  <a:lumMod val="50000"/>
                </a:schemeClr>
              </a:solidFill>
            </a:rPr>
            <a:t>   w tym: zmiana ilości odebranych odpadów zmieszanych                             (-)   0,02 %</a:t>
          </a:r>
        </a:p>
        <a:p xmlns:a="http://schemas.openxmlformats.org/drawingml/2006/main">
          <a:r>
            <a:rPr lang="pl-PL" sz="1800" b="1" dirty="0">
              <a:solidFill>
                <a:schemeClr val="accent5">
                  <a:lumMod val="50000"/>
                </a:schemeClr>
              </a:solidFill>
            </a:rPr>
            <a:t>                 zmiana ilości odebranych odpadów segregowanych                       (+)   1,00 %  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0.16807</cdr:x>
      <cdr:y>0.9235</cdr:y>
    </cdr:from>
    <cdr:to>
      <cdr:x>0.27731</cdr:x>
      <cdr:y>0.98213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1440160" y="4536504"/>
          <a:ext cx="93610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000" b="1" dirty="0"/>
            <a:t>2023</a:t>
          </a:r>
        </a:p>
        <a:p xmlns:a="http://schemas.openxmlformats.org/drawingml/2006/main">
          <a:endParaRPr lang="pl-PL" sz="2000" b="1" dirty="0"/>
        </a:p>
        <a:p xmlns:a="http://schemas.openxmlformats.org/drawingml/2006/main">
          <a:endParaRPr lang="pl-PL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0.23529</cdr:x>
      <cdr:y>0.90884</cdr:y>
    </cdr:from>
    <cdr:to>
      <cdr:x>0.37815</cdr:x>
      <cdr:y>0.96747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2016224" y="4464496"/>
          <a:ext cx="122413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000" b="1" dirty="0"/>
            <a:t>2023</a:t>
          </a:r>
        </a:p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0.68067</cdr:x>
      <cdr:y>0.6743</cdr:y>
    </cdr:from>
    <cdr:to>
      <cdr:x>0.94118</cdr:x>
      <cdr:y>0.80623</cdr:y>
    </cdr:to>
    <cdr:sp macro="" textlink="">
      <cdr:nvSpPr>
        <cdr:cNvPr id="3" name="pole tekstowe 2"/>
        <cdr:cNvSpPr txBox="1"/>
      </cdr:nvSpPr>
      <cdr:spPr>
        <a:xfrm xmlns:a="http://schemas.openxmlformats.org/drawingml/2006/main">
          <a:off x="5832648" y="3312368"/>
          <a:ext cx="223224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400" b="1" dirty="0"/>
            <a:t>RAZEM: 1 426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0.21288</cdr:x>
      <cdr:y>0.91429</cdr:y>
    </cdr:from>
    <cdr:to>
      <cdr:x>0.36673</cdr:x>
      <cdr:y>0.9738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1793500" y="4608512"/>
          <a:ext cx="1296177" cy="2999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pl-PL" sz="2000" b="1" dirty="0"/>
            <a:t>2023</a:t>
          </a:r>
        </a:p>
      </cdr:txBody>
    </cdr:sp>
  </cdr:relSizeAnchor>
  <cdr:relSizeAnchor xmlns:cdr="http://schemas.openxmlformats.org/drawingml/2006/chartDrawing">
    <cdr:from>
      <cdr:x>0.58974</cdr:x>
      <cdr:y>0.84797</cdr:y>
    </cdr:from>
    <cdr:to>
      <cdr:x>0.92308</cdr:x>
      <cdr:y>0.92236</cdr:y>
    </cdr:to>
    <cdr:sp macro="" textlink="">
      <cdr:nvSpPr>
        <cdr:cNvPr id="3" name="pole tekstowe 2"/>
        <cdr:cNvSpPr txBox="1"/>
      </cdr:nvSpPr>
      <cdr:spPr>
        <a:xfrm xmlns:a="http://schemas.openxmlformats.org/drawingml/2006/main">
          <a:off x="4968552" y="4104456"/>
          <a:ext cx="280831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000" b="1" dirty="0"/>
            <a:t>RAZEM: 1 237 915  ZŁ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l-PL"/>
              <a:t>Miejska Spółka Komunalna Aqualift sp. z o.o. 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pl-PL"/>
              <a:t>kwiecień 2018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B0ACE-7E89-4845-95C7-EABFD025838F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1716599"/>
      </p:ext>
    </p:extLst>
  </p:cSld>
  <p:clrMap bg1="dk1" tx1="lt1" bg2="dk2" tx2="lt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pl-PL"/>
              <a:t>Miejska Spółka Komunalna Aqualift sp. z o.o. 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pl-PL"/>
              <a:t>kwiecień 2018</a:t>
            </a:r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851B3-15F1-4619-9E46-1930BB70889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61840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1</a:t>
            </a:fld>
            <a:endParaRPr lang="pl-PL" dirty="0"/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l-PL" dirty="0"/>
              <a:t>Miejska Spółka Komunalna </a:t>
            </a:r>
            <a:r>
              <a:rPr lang="pl-PL" dirty="0" err="1"/>
              <a:t>Aqualift</a:t>
            </a:r>
            <a:r>
              <a:rPr lang="pl-PL"/>
              <a:t> sp. z o.o. </a:t>
            </a:r>
          </a:p>
        </p:txBody>
      </p:sp>
      <p:sp>
        <p:nvSpPr>
          <p:cNvPr id="6" name="Symbol zastępczy daty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</p:spTree>
    <p:extLst>
      <p:ext uri="{BB962C8B-B14F-4D97-AF65-F5344CB8AC3E}">
        <p14:creationId xmlns:p14="http://schemas.microsoft.com/office/powerpoint/2010/main" val="3006912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l-PL"/>
              <a:t>Miejska Spółka Komunalna Aqualift sp. z o.o. 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l-PL"/>
              <a:t>Miejska Spółka Komunalna Aqualift sp. z o.o. 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pl-PL"/>
              <a:t>Miejska Spółka Komunalna Aqualift sp. z o.o. 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3876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pl-PL"/>
              <a:t>Miejska Spółka Komunalna Aqualift sp. z o.o. 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85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848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pl-PL"/>
              <a:t>Miejska Spółka Komunalna Aqualift sp. z o.o. 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pl-PL"/>
              <a:t>kwiecień 2018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851B3-15F1-4619-9E46-1930BB708892}" type="slidenum">
              <a:rPr lang="pl-PL" smtClean="0"/>
              <a:pPr/>
              <a:t>86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60" y="1300787"/>
            <a:ext cx="6517483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60" y="3886216"/>
            <a:ext cx="6517483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ACF91C-B911-40CB-B7FC-6630DC415F9E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436F6-3E35-4B10-A015-4968DD53FDD5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63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4289375"/>
            <a:ext cx="7773324" cy="8116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61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2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3E8236-7F0B-43CF-A0C3-3DBFB6078ED6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509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4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2" y="4204824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4D040-C614-48E8-AFA5-4AAD11D02767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3032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9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2" y="4372810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F24A5E-4501-4EAD-988C-54E51E157600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  <p:sp>
        <p:nvSpPr>
          <p:cNvPr id="11" name="TextBox 10"/>
          <p:cNvSpPr txBox="1"/>
          <p:nvPr/>
        </p:nvSpPr>
        <p:spPr>
          <a:xfrm>
            <a:off x="737627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5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8647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2138735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2" y="4662340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B6E5A5-8909-419E-91DE-884CEB5E7907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6169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7773339" cy="160509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6"/>
            <a:ext cx="2474232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69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9" y="2367096"/>
            <a:ext cx="2468641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30" y="2943369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5" y="2367096"/>
            <a:ext cx="2478696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5" y="2943369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2B1AF-AC68-483D-9840-746967FABF3A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1668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2" y="610772"/>
            <a:ext cx="7773339" cy="160392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3" y="4204824"/>
            <a:ext cx="2472307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3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3" y="4781084"/>
            <a:ext cx="2472307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73" y="4204824"/>
            <a:ext cx="2476371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7" y="2367093"/>
            <a:ext cx="2477515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7" y="4781096"/>
            <a:ext cx="2477515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94" y="4204824"/>
            <a:ext cx="2475511" cy="576263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5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99" y="4781084"/>
            <a:ext cx="2478791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DC8DDC-292E-4D0F-A1CB-6906AC840BF4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245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2" y="2367098"/>
            <a:ext cx="7773339" cy="342410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909E37-3BC3-4986-B27E-E02CA90C5D44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3A756A-B2C7-4E5A-A5CE-D59F79B22F93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5994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81" y="609607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2" y="609607"/>
            <a:ext cx="5744043" cy="5181599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441403-C06A-4627-BA1E-3FDB0069B53E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53F760-EADE-4524-8E87-0C7BEFCBE8F3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8634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6" y="2367098"/>
            <a:ext cx="7772871" cy="342410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7BBA53-C0A0-4D7B-8CEE-B114794719FB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37F25-D332-4705-80F4-544D18D60146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404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828568"/>
            <a:ext cx="7763815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2" y="3657460"/>
            <a:ext cx="7763815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839E7C-90B6-49B0-9353-B8361D7143BA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CB1E6-0D22-4112-824D-144A1C1322D6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8449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59617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29" y="2367098"/>
            <a:ext cx="3829520" cy="342410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3" y="2367098"/>
            <a:ext cx="3829051" cy="342410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76B117-7624-4A57-A9FE-3B305255FB61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F1807B-FC0F-41B0-9AFF-DA743B307088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666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59617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5" y="2371019"/>
            <a:ext cx="3655107" cy="679995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27"/>
            <a:ext cx="3829520" cy="274018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23" y="2371019"/>
            <a:ext cx="3661353" cy="679995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6" y="3051027"/>
            <a:ext cx="3829051" cy="274018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B6A36D-B71E-4059-A494-B6165B12EE3C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BDA31D-FDBE-46FD-92C3-00E1B8BB4A2E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503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A3CEE4-A049-42A4-882A-68ADBCD5AAD5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92F59D-E7F0-4393-BABE-75E8CFE5CCFF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8690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15CFE7-7AD1-43F8-A551-B50EDA680ED5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06AAC6-4291-4BF7-8259-C273CA76F29D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3364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0" y="609603"/>
            <a:ext cx="2951767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50" y="609607"/>
            <a:ext cx="4650123" cy="518159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0" y="2632855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1FF1A2-E903-4B0C-B83F-AE3DF69765E9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DCC9F0-3A33-4FA0-AF98-F8FE2600983D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726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2"/>
            <a:ext cx="4129619" cy="202325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2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62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E613DB-128D-4769-BD06-BD09D0C57E20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797A20-BC4C-4028-955B-A69704CC614D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03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2" y="2367098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9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E1EF52F-6CDF-4ADD-BA79-F7F34AD20AD3}" type="datetime1">
              <a:rPr lang="pl-PL" smtClean="0"/>
              <a:pPr>
                <a:defRPr/>
              </a:pPr>
              <a:t>24.09.2024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5" y="5883290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29" y="5883290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97F87F3-FCFC-4F1D-A4BD-9D393AE106C0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9948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331640" y="1176657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Miejska Spółka Komunalna  AQUALIFT Sp. z o.o.</a:t>
            </a:r>
            <a:b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ul. Bolesława Chrobrego 24A, </a:t>
            </a:r>
          </a:p>
          <a:p>
            <a:pPr algn="ctr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64-400 Międzychód</a:t>
            </a:r>
          </a:p>
        </p:txBody>
      </p:sp>
      <p:pic>
        <p:nvPicPr>
          <p:cNvPr id="6" name="Obraz 5" descr="bez tytuł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8564" y="2420888"/>
            <a:ext cx="6426871" cy="263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/>
          <p:cNvSpPr txBox="1"/>
          <p:nvPr/>
        </p:nvSpPr>
        <p:spPr>
          <a:xfrm>
            <a:off x="1619672" y="5805276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Międzychód, wrzesień 2024</a:t>
            </a:r>
          </a:p>
          <a:p>
            <a:pPr algn="ctr"/>
            <a:endParaRPr lang="pl-P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539556" y="332666"/>
            <a:ext cx="7988499" cy="863947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Ilość zarządzanych lokali mieszkalnych</a:t>
            </a: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3464876049"/>
              </p:ext>
            </p:extLst>
          </p:nvPr>
        </p:nvGraphicFramePr>
        <p:xfrm>
          <a:off x="323528" y="1412776"/>
          <a:ext cx="8568952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1406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EC8779-4323-4D69-AE9F-C75895152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5114735"/>
          </a:xfrm>
        </p:spPr>
        <p:txBody>
          <a:bodyPr/>
          <a:lstStyle/>
          <a:p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Remonty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budynków komunalnych </a:t>
            </a:r>
          </a:p>
        </p:txBody>
      </p:sp>
    </p:spTree>
    <p:extLst>
      <p:ext uri="{BB962C8B-B14F-4D97-AF65-F5344CB8AC3E}">
        <p14:creationId xmlns:p14="http://schemas.microsoft.com/office/powerpoint/2010/main" val="2103742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504275" y="548684"/>
            <a:ext cx="8209161" cy="1002135"/>
          </a:xfrm>
        </p:spPr>
        <p:txBody>
          <a:bodyPr>
            <a:noAutofit/>
          </a:bodyPr>
          <a:lstStyle/>
          <a:p>
            <a:pPr algn="l"/>
            <a:b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Remonty budynków mieszkalnych             w roku 2023</a:t>
            </a:r>
            <a:br>
              <a:rPr lang="pl-PL" sz="32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sz="3200" b="1" cap="none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75556" y="1700808"/>
            <a:ext cx="799288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 </a:t>
            </a:r>
            <a:r>
              <a:rPr lang="pl-PL" sz="2000" dirty="0"/>
              <a:t> </a:t>
            </a:r>
          </a:p>
          <a:p>
            <a:pPr marL="342900" lvl="0" indent="-342900">
              <a:spcAft>
                <a:spcPts val="600"/>
              </a:spcAft>
              <a:buFont typeface="Courier New" pitchFamily="49" charset="0"/>
              <a:buChar char="o"/>
            </a:pPr>
            <a:r>
              <a:rPr lang="pl-PL" sz="2400" b="1" dirty="0">
                <a:latin typeface="+mn-lt"/>
              </a:rPr>
              <a:t>remonty komunalnych budynków i lokali mieszkalnych</a:t>
            </a:r>
            <a:br>
              <a:rPr lang="pl-PL" sz="2400" b="1" dirty="0">
                <a:latin typeface="+mn-lt"/>
              </a:rPr>
            </a:br>
            <a:r>
              <a:rPr lang="pl-PL" sz="2400" b="1" dirty="0">
                <a:latin typeface="+mn-lt"/>
              </a:rPr>
              <a:t>				łączny koszt: 	   612 328 zł</a:t>
            </a:r>
            <a:br>
              <a:rPr lang="pl-PL" sz="2400" b="1" dirty="0">
                <a:latin typeface="+mn-lt"/>
              </a:rPr>
            </a:br>
            <a:endParaRPr lang="pl-PL" sz="2400" b="1" dirty="0">
              <a:latin typeface="+mn-lt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Courier New" pitchFamily="49" charset="0"/>
              <a:buChar char="o"/>
            </a:pPr>
            <a:r>
              <a:rPr lang="pl-PL" sz="2400" b="1" dirty="0">
                <a:latin typeface="+mn-lt"/>
              </a:rPr>
              <a:t>wpłaty na fundusz remontowy wspólnot mieszkaniowych</a:t>
            </a:r>
            <a:br>
              <a:rPr lang="pl-PL" sz="2400" b="1" dirty="0">
                <a:latin typeface="+mn-lt"/>
              </a:rPr>
            </a:br>
            <a:r>
              <a:rPr lang="pl-PL" sz="2400" b="1" dirty="0">
                <a:latin typeface="+mn-lt"/>
              </a:rPr>
              <a:t>				łączny koszt: 	   350 586 zł</a:t>
            </a:r>
            <a:br>
              <a:rPr lang="pl-PL" sz="2400" b="1" dirty="0">
                <a:latin typeface="+mn-lt"/>
              </a:rPr>
            </a:br>
            <a:endParaRPr lang="pl-PL" sz="2400" b="1" dirty="0">
              <a:latin typeface="+mn-lt"/>
            </a:endParaRPr>
          </a:p>
          <a:p>
            <a:pPr marL="342900" lvl="0" indent="-342900">
              <a:spcAft>
                <a:spcPts val="600"/>
              </a:spcAft>
              <a:buFont typeface="Courier New" pitchFamily="49" charset="0"/>
              <a:buChar char="o"/>
            </a:pPr>
            <a:r>
              <a:rPr lang="pl-PL" sz="2400" b="1" dirty="0">
                <a:latin typeface="+mn-lt"/>
              </a:rPr>
              <a:t>remonty budynków wspólnot mieszkaniowych</a:t>
            </a:r>
            <a:br>
              <a:rPr lang="pl-PL" sz="2400" b="1" dirty="0">
                <a:latin typeface="+mn-lt"/>
              </a:rPr>
            </a:br>
            <a:r>
              <a:rPr lang="pl-PL" sz="2400" b="1" dirty="0">
                <a:latin typeface="+mn-lt"/>
              </a:rPr>
              <a:t>				łączny koszt: 	1 769 432 zł</a:t>
            </a:r>
          </a:p>
          <a:p>
            <a:pPr marL="342900" lvl="0" indent="-342900"/>
            <a:endParaRPr lang="pl-PL" sz="2000" b="1" dirty="0"/>
          </a:p>
          <a:p>
            <a:pPr marL="342900" lvl="0" indent="-342900"/>
            <a:r>
              <a:rPr lang="pl-PL" sz="2000" b="1" dirty="0"/>
              <a:t>		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0035" y="5429269"/>
            <a:ext cx="8209161" cy="736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5668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504275" y="548684"/>
            <a:ext cx="8209161" cy="1002135"/>
          </a:xfrm>
        </p:spPr>
        <p:txBody>
          <a:bodyPr>
            <a:noAutofit/>
          </a:bodyPr>
          <a:lstStyle/>
          <a:p>
            <a:pPr algn="l"/>
            <a:b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Remonty budynków mieszkalnych             w roku 2023</a:t>
            </a:r>
            <a:br>
              <a:rPr lang="pl-PL" sz="32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sz="3200" b="1" cap="none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575556" y="1700808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2000" b="1" dirty="0"/>
          </a:p>
          <a:p>
            <a:r>
              <a:rPr lang="pl-PL" sz="2400" b="1" u="sng" dirty="0"/>
              <a:t>Remont lokali komunalnych :</a:t>
            </a:r>
          </a:p>
          <a:p>
            <a:pPr algn="ctr"/>
            <a:endParaRPr lang="pl-PL" sz="2400" dirty="0"/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pl-PL" sz="2400" b="1" dirty="0"/>
              <a:t>Nadbrzeżna 8/8     – powierzchnia </a:t>
            </a:r>
            <a:r>
              <a:rPr lang="pl-PL" sz="2400" b="1" dirty="0" err="1"/>
              <a:t>użytk</a:t>
            </a:r>
            <a:r>
              <a:rPr lang="pl-PL" sz="2400" b="1" dirty="0"/>
              <a:t>. 49,00 m²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pl-PL" sz="2400" b="1" dirty="0"/>
              <a:t>Daszyńskiego 3/5 – powierzchnia </a:t>
            </a:r>
            <a:r>
              <a:rPr lang="pl-PL" sz="2400" b="1" dirty="0" err="1"/>
              <a:t>użytk</a:t>
            </a:r>
            <a:r>
              <a:rPr lang="pl-PL" sz="2400" b="1" dirty="0"/>
              <a:t>. 19,04 m²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pl-PL" sz="2400" b="1" dirty="0"/>
              <a:t>Spichrzowa 2/3     – powierzchnia </a:t>
            </a:r>
            <a:r>
              <a:rPr lang="pl-PL" sz="2400" b="1" dirty="0" err="1"/>
              <a:t>użytk</a:t>
            </a:r>
            <a:r>
              <a:rPr lang="pl-PL" sz="2400" b="1" dirty="0"/>
              <a:t>. 19,30 m²</a:t>
            </a:r>
          </a:p>
          <a:p>
            <a:pPr marL="457200" indent="-457200">
              <a:buFont typeface="+mj-lt"/>
              <a:buAutoNum type="arabicPeriod"/>
            </a:pPr>
            <a:endParaRPr lang="pl-PL" sz="2400" b="1" dirty="0"/>
          </a:p>
          <a:p>
            <a:endParaRPr lang="pl-PL" sz="2400" b="1" dirty="0"/>
          </a:p>
          <a:p>
            <a:r>
              <a:rPr lang="pl-PL" sz="2400" b="1" u="sng" dirty="0"/>
              <a:t>Remont pokrycia dachowego: </a:t>
            </a:r>
            <a:r>
              <a:rPr lang="pl-PL" sz="2400" b="1" dirty="0"/>
              <a:t>  </a:t>
            </a:r>
          </a:p>
          <a:p>
            <a:endParaRPr lang="pl-PL" sz="2400" b="1" dirty="0"/>
          </a:p>
          <a:p>
            <a:r>
              <a:rPr lang="pl-PL" sz="2400" b="1" dirty="0"/>
              <a:t>1. Marszałka Piłsudskiego 51 </a:t>
            </a:r>
          </a:p>
          <a:p>
            <a:endParaRPr lang="pl-PL" sz="2000" b="1" dirty="0"/>
          </a:p>
          <a:p>
            <a:pPr marL="342900" lvl="0" indent="-342900"/>
            <a:endParaRPr lang="pl-PL" sz="2000" b="1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0035" y="5429269"/>
            <a:ext cx="8209161" cy="736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1198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504275" y="548684"/>
            <a:ext cx="8209161" cy="1002135"/>
          </a:xfrm>
        </p:spPr>
        <p:txBody>
          <a:bodyPr>
            <a:noAutofit/>
          </a:bodyPr>
          <a:lstStyle/>
          <a:p>
            <a:pPr algn="l"/>
            <a:b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Remonty budynków mieszkalnych             w roku 2023 (c.d.)</a:t>
            </a:r>
            <a:br>
              <a:rPr lang="pl-PL" sz="32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sz="3200" b="1" cap="none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827584" y="1988840"/>
            <a:ext cx="799288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2000" b="1" dirty="0"/>
          </a:p>
          <a:p>
            <a:r>
              <a:rPr lang="pl-PL" sz="2400" b="1" u="sng" dirty="0"/>
              <a:t>Remont elewacji:</a:t>
            </a:r>
          </a:p>
          <a:p>
            <a:endParaRPr lang="pl-PL" sz="2400" dirty="0"/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17 Stycznia 25</a:t>
            </a:r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17 Stycznia 46</a:t>
            </a:r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Marszałka Piłsudskiego 4</a:t>
            </a:r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3 Maja 8</a:t>
            </a:r>
          </a:p>
          <a:p>
            <a:pPr lvl="0"/>
            <a:endParaRPr lang="pl-PL" sz="2400" b="1" dirty="0"/>
          </a:p>
          <a:p>
            <a:pPr lvl="0"/>
            <a:r>
              <a:rPr lang="pl-PL" sz="2400" b="1" u="sng" dirty="0"/>
              <a:t>Remont klatek schodowych:</a:t>
            </a:r>
          </a:p>
          <a:p>
            <a:pPr lvl="0"/>
            <a:endParaRPr lang="pl-PL" sz="2400" b="1" dirty="0"/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Daszyńskiego 17</a:t>
            </a:r>
          </a:p>
          <a:p>
            <a:pPr marL="342900" lvl="0" indent="-342900">
              <a:buFont typeface="+mj-lt"/>
              <a:buAutoNum type="arabicPeriod"/>
            </a:pPr>
            <a:r>
              <a:rPr lang="pl-PL" sz="2400" b="1" dirty="0"/>
              <a:t>Rynek 6</a:t>
            </a:r>
          </a:p>
          <a:p>
            <a:pPr marL="342900" lvl="0" indent="-342900"/>
            <a:endParaRPr lang="pl-PL" sz="2000" b="1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500035" y="5429269"/>
            <a:ext cx="8209161" cy="736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25344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298311"/>
          </a:xfrm>
        </p:spPr>
        <p:txBody>
          <a:bodyPr>
            <a:normAutofit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pl-PL" b="1" cap="none" baseline="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ajważniejsze prace remontowe w lokalach komunalnych w roku 2023</a:t>
            </a:r>
            <a:endParaRPr lang="pl-PL" b="1" cap="none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AAA4F-A997-4C0B-8B50-F8EA3D33D69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6" y="1916832"/>
            <a:ext cx="7772871" cy="4536504"/>
          </a:xfrm>
        </p:spPr>
        <p:txBody>
          <a:bodyPr>
            <a:normAutofit/>
          </a:bodyPr>
          <a:lstStyle/>
          <a:p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170C4917-EBBA-4178-8C6B-36DB90410C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447298"/>
              </p:ext>
            </p:extLst>
          </p:nvPr>
        </p:nvGraphicFramePr>
        <p:xfrm>
          <a:off x="827584" y="1916832"/>
          <a:ext cx="7850632" cy="4104454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5945045">
                  <a:extLst>
                    <a:ext uri="{9D8B030D-6E8A-4147-A177-3AD203B41FA5}">
                      <a16:colId xmlns:a16="http://schemas.microsoft.com/office/drawing/2014/main" val="3746119036"/>
                    </a:ext>
                  </a:extLst>
                </a:gridCol>
                <a:gridCol w="1640569">
                  <a:extLst>
                    <a:ext uri="{9D8B030D-6E8A-4147-A177-3AD203B41FA5}">
                      <a16:colId xmlns:a16="http://schemas.microsoft.com/office/drawing/2014/main" val="1764688519"/>
                    </a:ext>
                  </a:extLst>
                </a:gridCol>
                <a:gridCol w="265018">
                  <a:extLst>
                    <a:ext uri="{9D8B030D-6E8A-4147-A177-3AD203B41FA5}">
                      <a16:colId xmlns:a16="http://schemas.microsoft.com/office/drawing/2014/main" val="3689429521"/>
                    </a:ext>
                  </a:extLst>
                </a:gridCol>
              </a:tblGrid>
              <a:tr h="133159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255368"/>
                  </a:ext>
                </a:extLst>
              </a:tr>
              <a:tr h="63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Przygotowanie lokali do najmu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74 039,16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944933972"/>
                  </a:ext>
                </a:extLst>
              </a:tr>
              <a:tr h="63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pokrycia dachowego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27 186,90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2593039383"/>
                  </a:ext>
                </a:extLst>
              </a:tr>
              <a:tr h="63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pieców grzewczych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24 840,00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1855842127"/>
                  </a:ext>
                </a:extLst>
              </a:tr>
              <a:tr h="63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Wymiana stolarki okiennej i drzwiowej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21 703,92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997728253"/>
                  </a:ext>
                </a:extLst>
              </a:tr>
              <a:tr h="817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>
                          <a:effectLst/>
                        </a:rPr>
                        <a:t>Remont instalacji wodociągowej i kanalizacyjnej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23 481,85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109059568"/>
                  </a:ext>
                </a:extLst>
              </a:tr>
              <a:tr h="63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instalacji gazowej i c.o.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63 572,54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016680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2103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298311"/>
          </a:xfrm>
        </p:spPr>
        <p:txBody>
          <a:bodyPr>
            <a:normAutofit fontScale="90000"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pl-PL" b="1" cap="none" baseline="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ajważniejsze prace remontowe w lokalach komunalnych w roku 2023 (c.d.)</a:t>
            </a:r>
            <a:endParaRPr lang="pl-PL" b="1" cap="none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1AAA4F-A997-4C0B-8B50-F8EA3D33D69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6" y="1916832"/>
            <a:ext cx="7772871" cy="4536504"/>
          </a:xfrm>
        </p:spPr>
        <p:txBody>
          <a:bodyPr>
            <a:normAutofit/>
          </a:bodyPr>
          <a:lstStyle/>
          <a:p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170C4917-EBBA-4178-8C6B-36DB90410C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10216"/>
              </p:ext>
            </p:extLst>
          </p:nvPr>
        </p:nvGraphicFramePr>
        <p:xfrm>
          <a:off x="539552" y="1844824"/>
          <a:ext cx="7992887" cy="468052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6087300">
                  <a:extLst>
                    <a:ext uri="{9D8B030D-6E8A-4147-A177-3AD203B41FA5}">
                      <a16:colId xmlns:a16="http://schemas.microsoft.com/office/drawing/2014/main" val="3746119036"/>
                    </a:ext>
                  </a:extLst>
                </a:gridCol>
                <a:gridCol w="1817701">
                  <a:extLst>
                    <a:ext uri="{9D8B030D-6E8A-4147-A177-3AD203B41FA5}">
                      <a16:colId xmlns:a16="http://schemas.microsoft.com/office/drawing/2014/main" val="1764688519"/>
                    </a:ext>
                  </a:extLst>
                </a:gridCol>
                <a:gridCol w="87886">
                  <a:extLst>
                    <a:ext uri="{9D8B030D-6E8A-4147-A177-3AD203B41FA5}">
                      <a16:colId xmlns:a16="http://schemas.microsoft.com/office/drawing/2014/main" val="368942952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       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403006118"/>
                  </a:ext>
                </a:extLst>
              </a:tr>
              <a:tr h="528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instalacji elektrycznej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23 773,99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248193379"/>
                  </a:ext>
                </a:extLst>
              </a:tr>
              <a:tr h="528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budynków gospodarczych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73 948,13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2339318435"/>
                  </a:ext>
                </a:extLst>
              </a:tr>
              <a:tr h="528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Roboty ogólnobudowlane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72 480,92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3998628468"/>
                  </a:ext>
                </a:extLst>
              </a:tr>
              <a:tr h="528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Wymiana wodomierzy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  1 736,77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1891801830"/>
                  </a:ext>
                </a:extLst>
              </a:tr>
              <a:tr h="5392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Zagospodarowanie terenu: ogrodzenia, boksy śmietnikowe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      994,33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937215398"/>
                  </a:ext>
                </a:extLst>
              </a:tr>
              <a:tr h="5392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 dirty="0">
                          <a:effectLst/>
                        </a:rPr>
                        <a:t>Remont lokali użytkowych</a:t>
                      </a:r>
                      <a:endParaRPr lang="pl-PL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  17 609,10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2119803675"/>
                  </a:ext>
                </a:extLst>
              </a:tr>
              <a:tr h="8305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kern="0">
                          <a:effectLst/>
                        </a:rPr>
                        <a:t>OGÓŁEM</a:t>
                      </a:r>
                      <a:endParaRPr lang="pl-PL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400" b="1" kern="0" dirty="0">
                          <a:effectLst/>
                        </a:rPr>
                        <a:t>425 367,61 zł</a:t>
                      </a:r>
                      <a:endParaRPr lang="pl-PL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243" marR="31243" marT="0" marB="0" anchor="ctr"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1243" marR="31243" marT="0" marB="0" anchor="b"/>
                </a:tc>
                <a:extLst>
                  <a:ext uri="{0D108BD9-81ED-4DB2-BD59-A6C34878D82A}">
                    <a16:rowId xmlns:a16="http://schemas.microsoft.com/office/drawing/2014/main" val="758797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366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0AEFF5-FF2F-4FC7-BC70-97E20940F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5690799"/>
          </a:xfrm>
        </p:spPr>
        <p:txBody>
          <a:bodyPr>
            <a:normAutofit fontScale="90000"/>
          </a:bodyPr>
          <a:lstStyle/>
          <a:p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Remonty  i  inwestycje </a:t>
            </a:r>
            <a:b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mieszkaniowe</a:t>
            </a:r>
            <a:b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finansowane z funduszu dopłat</a:t>
            </a:r>
            <a:b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000" b="1" cap="none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Banku Gospodarstwa Krajowego w Warszawie</a:t>
            </a:r>
            <a:br>
              <a:rPr lang="pl-PL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5697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78C5DC37-DFC5-4348-8EE4-DCA6B1CBB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73910"/>
              </p:ext>
            </p:extLst>
          </p:nvPr>
        </p:nvGraphicFramePr>
        <p:xfrm>
          <a:off x="683568" y="620688"/>
          <a:ext cx="7848872" cy="5400599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120320029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882520501"/>
                    </a:ext>
                  </a:extLst>
                </a:gridCol>
                <a:gridCol w="1493509">
                  <a:extLst>
                    <a:ext uri="{9D8B030D-6E8A-4147-A177-3AD203B41FA5}">
                      <a16:colId xmlns:a16="http://schemas.microsoft.com/office/drawing/2014/main" val="4166356424"/>
                    </a:ext>
                  </a:extLst>
                </a:gridCol>
                <a:gridCol w="1962875">
                  <a:extLst>
                    <a:ext uri="{9D8B030D-6E8A-4147-A177-3AD203B41FA5}">
                      <a16:colId xmlns:a16="http://schemas.microsoft.com/office/drawing/2014/main" val="267602696"/>
                    </a:ext>
                  </a:extLst>
                </a:gridCol>
              </a:tblGrid>
              <a:tr h="1073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Nazwa zadania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Kwota dofinansowania z BGK w zł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Całkowita wartość w zł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Realizacja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5900"/>
                  </a:ext>
                </a:extLst>
              </a:tr>
              <a:tr h="2163465">
                <a:tc>
                  <a:txBody>
                    <a:bodyPr/>
                    <a:lstStyle/>
                    <a:p>
                      <a:pPr marL="2266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0" dirty="0">
                          <a:solidFill>
                            <a:schemeClr val="tx1"/>
                          </a:solidFill>
                          <a:effectLst/>
                        </a:rPr>
                        <a:t>Remont lokalu mieszkalnego ul. </a:t>
                      </a:r>
                      <a:r>
                        <a:rPr lang="pl-PL" sz="2000" kern="0" dirty="0" err="1">
                          <a:solidFill>
                            <a:schemeClr val="tx1"/>
                          </a:solidFill>
                          <a:effectLst/>
                        </a:rPr>
                        <a:t>Muchocińska</a:t>
                      </a:r>
                      <a:r>
                        <a:rPr lang="pl-PL" sz="2000" kern="0" dirty="0">
                          <a:solidFill>
                            <a:schemeClr val="tx1"/>
                          </a:solidFill>
                          <a:effectLst/>
                        </a:rPr>
                        <a:t> 2/4 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90 262,91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112 828,64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Zrealizowana, protokół odbioru 08.05.2024 r.</a:t>
                      </a:r>
                      <a:endParaRPr lang="pl-PL" sz="2000" b="1" kern="100" dirty="0">
                        <a:effectLst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14627"/>
                  </a:ext>
                </a:extLst>
              </a:tr>
              <a:tr h="2163465">
                <a:tc>
                  <a:txBody>
                    <a:bodyPr/>
                    <a:lstStyle/>
                    <a:p>
                      <a:pPr marL="2266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0" dirty="0">
                          <a:solidFill>
                            <a:schemeClr val="tx1"/>
                          </a:solidFill>
                          <a:effectLst/>
                        </a:rPr>
                        <a:t>Remont lokalu mieszkalnego ul. Generała Sikorskiego 33/2 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146 044,55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182 555,69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W trakcie realizacji - termin 30.10.2024 r.</a:t>
                      </a:r>
                      <a:endParaRPr lang="pl-PL" sz="2000" b="1" kern="100" dirty="0">
                        <a:effectLst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150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23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78C5DC37-DFC5-4348-8EE4-DCA6B1CBB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612179"/>
              </p:ext>
            </p:extLst>
          </p:nvPr>
        </p:nvGraphicFramePr>
        <p:xfrm>
          <a:off x="611560" y="620688"/>
          <a:ext cx="7848872" cy="5616624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567388">
                  <a:extLst>
                    <a:ext uri="{9D8B030D-6E8A-4147-A177-3AD203B41FA5}">
                      <a16:colId xmlns:a16="http://schemas.microsoft.com/office/drawing/2014/main" val="1203200292"/>
                    </a:ext>
                  </a:extLst>
                </a:gridCol>
                <a:gridCol w="1833848">
                  <a:extLst>
                    <a:ext uri="{9D8B030D-6E8A-4147-A177-3AD203B41FA5}">
                      <a16:colId xmlns:a16="http://schemas.microsoft.com/office/drawing/2014/main" val="882520501"/>
                    </a:ext>
                  </a:extLst>
                </a:gridCol>
                <a:gridCol w="1484761">
                  <a:extLst>
                    <a:ext uri="{9D8B030D-6E8A-4147-A177-3AD203B41FA5}">
                      <a16:colId xmlns:a16="http://schemas.microsoft.com/office/drawing/2014/main" val="4166356424"/>
                    </a:ext>
                  </a:extLst>
                </a:gridCol>
                <a:gridCol w="1962875">
                  <a:extLst>
                    <a:ext uri="{9D8B030D-6E8A-4147-A177-3AD203B41FA5}">
                      <a16:colId xmlns:a16="http://schemas.microsoft.com/office/drawing/2014/main" val="267602696"/>
                    </a:ext>
                  </a:extLst>
                </a:gridCol>
              </a:tblGrid>
              <a:tr h="11166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Nazwa zadania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Kwota dofinansowania z BGK w zł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Całkowita wartość w zł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Realizacja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5900"/>
                  </a:ext>
                </a:extLst>
              </a:tr>
              <a:tr h="1494412">
                <a:tc>
                  <a:txBody>
                    <a:bodyPr/>
                    <a:lstStyle/>
                    <a:p>
                      <a:pPr marL="22669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0" dirty="0">
                          <a:solidFill>
                            <a:schemeClr val="tx1"/>
                          </a:solidFill>
                          <a:effectLst/>
                        </a:rPr>
                        <a:t>Remont lokali mieszkalnych  ul. 17 Stycznia 32 /2 i 33/3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335 172,13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481 965,17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Popisana umowa, realizacja w 2025 r.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70062"/>
                  </a:ext>
                </a:extLst>
              </a:tr>
              <a:tr h="3005596">
                <a:tc>
                  <a:txBody>
                    <a:bodyPr/>
                    <a:lstStyle/>
                    <a:p>
                      <a:pPr marL="2266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0" dirty="0">
                          <a:solidFill>
                            <a:schemeClr val="tx1"/>
                          </a:solidFill>
                          <a:effectLst/>
                        </a:rPr>
                        <a:t>Budowa budynku mieszkalnego „Budynek nad Wartą” ul. Wały Jana Kazimierza, ilość lokali 11 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l-PL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3 338 826,61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4 173 533,27 </a:t>
                      </a:r>
                      <a:endParaRPr lang="pl-PL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2000" b="1" kern="0" dirty="0">
                          <a:effectLst/>
                        </a:rPr>
                        <a:t>Informacja o spełnieniu wymagań na uzyskanie finansowego wsparcia z dnia 24.02.2024 r. </a:t>
                      </a:r>
                      <a:endParaRPr lang="pl-PL" sz="2000" b="1" kern="100" dirty="0">
                        <a:effectLst/>
                      </a:endParaRPr>
                    </a:p>
                  </a:txBody>
                  <a:tcPr marL="33425" marR="334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769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7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336" y="692700"/>
            <a:ext cx="7772871" cy="509850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Szanowny Panie Przewodniczący</a:t>
            </a:r>
            <a:endParaRPr lang="pl-PL" sz="24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>
              <a:buNone/>
            </a:pPr>
            <a:r>
              <a:rPr lang="pl-PL" sz="24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SzanownA</a:t>
            </a:r>
            <a:r>
              <a:rPr lang="pl-PL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Pani i Panowie Radni</a:t>
            </a:r>
            <a:endParaRPr lang="pl-PL" sz="24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>
              <a:buNone/>
            </a:pPr>
            <a:r>
              <a:rPr lang="pl-PL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Panowie Burmistrzowie</a:t>
            </a:r>
            <a:endParaRPr lang="pl-PL" sz="24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 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 algn="just"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Sprawozdanie z działalności miejskiej spółki komunalnej AQUALIFT Sp. z o.o. w 2023 roku oraz planowanych zamierzeń w roku 2024  zostało podzielone na cztery części: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Ogólne informacje o Spółce i wynik ekonomiczny za rok 2023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Remonty budynków komunalnych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Zagospodarowanie terenów zielonych oraz działania mające na celu poprawienie estetyki i porządku w Gminie</a:t>
            </a:r>
          </a:p>
          <a:p>
            <a:pPr marL="457200" indent="-457200">
              <a:buFont typeface="+mj-lt"/>
              <a:buAutoNum type="arabicPeriod"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Realizacja inwestycji w roku 2023  i plany na rok 2024 </a:t>
            </a: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buNone/>
            </a:pP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buNone/>
            </a:pP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buNone/>
            </a:pP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buNone/>
            </a:pP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buNone/>
            </a:pPr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4884" y="548680"/>
            <a:ext cx="8183880" cy="1440160"/>
          </a:xfrm>
        </p:spPr>
        <p:txBody>
          <a:bodyPr>
            <a:noAutofit/>
          </a:bodyPr>
          <a:lstStyle/>
          <a:p>
            <a:pPr algn="ctr"/>
            <a:br>
              <a:rPr lang="pl-PL" sz="28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sz="28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800" b="1" cap="none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DZIAŁANIA ZWIĄZANE Z ZAGOSPODAROWANIEM TERENÓW ZIELONYCH ORAZ MAJĄCE NA CELU POPRAWIENIE ESTETYKI I PORZĄDKU  W GMINIE</a:t>
            </a:r>
            <a:br>
              <a:rPr lang="pl-PL" sz="2400" cap="none" dirty="0">
                <a:solidFill>
                  <a:schemeClr val="accent5"/>
                </a:solidFill>
              </a:rPr>
            </a:br>
            <a:br>
              <a:rPr lang="pl-PL" sz="2400" cap="none" dirty="0"/>
            </a:br>
            <a:endParaRPr lang="pl-PL" sz="2400" cap="none" dirty="0"/>
          </a:p>
        </p:txBody>
      </p:sp>
      <p:sp>
        <p:nvSpPr>
          <p:cNvPr id="5" name="Prostokąt 4"/>
          <p:cNvSpPr/>
          <p:nvPr/>
        </p:nvSpPr>
        <p:spPr>
          <a:xfrm>
            <a:off x="611560" y="2215892"/>
            <a:ext cx="82089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 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pl-PL" sz="2200" b="1" dirty="0">
                <a:latin typeface="+mn-lt"/>
              </a:rPr>
              <a:t>Współpraca z Klubem Integracji Społecznej przy utrzymaniu zagospodarowanych terenów zieleni w obszarze Lipowca </a:t>
            </a:r>
          </a:p>
          <a:p>
            <a:r>
              <a:rPr lang="pl-PL" sz="2200" b="1" dirty="0">
                <a:latin typeface="+mn-lt"/>
              </a:rPr>
              <a:t> 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pl-PL" sz="2200" b="1" dirty="0">
                <a:latin typeface="+mn-lt"/>
              </a:rPr>
              <a:t>Utrzymywanie zagospodarowanych terenów zieleni na pozostałych obszarach gminy Międzychód</a:t>
            </a:r>
          </a:p>
          <a:p>
            <a:pPr marL="285750" lvl="0" indent="-285750"/>
            <a:endParaRPr lang="pl-PL" sz="2200" b="1" dirty="0">
              <a:latin typeface="+mn-lt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pl-PL" sz="2200" b="1" dirty="0">
                <a:latin typeface="+mn-lt"/>
              </a:rPr>
              <a:t>Utrzymanie w czystości ciągów pieszych i ulic na terenie gminy (zamiatanie mechaniczne i ręczne, naprawa i opróżnianie koszy ulicznych, utrzymanie fontann miejskich)</a:t>
            </a:r>
          </a:p>
          <a:p>
            <a:r>
              <a:rPr lang="pl-PL" sz="2200" b="1" dirty="0">
                <a:latin typeface="+mn-lt"/>
              </a:rPr>
              <a:t> 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pl-PL" sz="2200" b="1" dirty="0">
                <a:latin typeface="+mn-lt"/>
              </a:rPr>
              <a:t>Utrzymanie zieleni na terenie Cmentarza Komunalnego</a:t>
            </a:r>
          </a:p>
        </p:txBody>
      </p:sp>
    </p:spTree>
    <p:extLst>
      <p:ext uri="{BB962C8B-B14F-4D97-AF65-F5344CB8AC3E}">
        <p14:creationId xmlns:p14="http://schemas.microsoft.com/office/powerpoint/2010/main" val="794080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0AEFF5-FF2F-4FC7-BC70-97E20940F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5690799"/>
          </a:xfrm>
        </p:spPr>
        <p:txBody>
          <a:bodyPr>
            <a:normAutofit/>
          </a:bodyPr>
          <a:lstStyle/>
          <a:p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Realizacja inwestycji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roku 2023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plany na rok 2024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3991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226307"/>
          </a:xfrm>
        </p:spPr>
        <p:txBody>
          <a:bodyPr>
            <a:normAutofit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Najważniejsze zadania inwestycyjne                    zrealizowane w roku 2023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38F813-6D71-4A4E-AD85-263405FBC9C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552" y="2276872"/>
            <a:ext cx="8352928" cy="410662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2600" b="1" cap="none" dirty="0"/>
              <a:t>Budowa sieci wodociągowej Międzychód - </a:t>
            </a:r>
            <a:r>
              <a:rPr lang="pl-PL" sz="2600" b="1" cap="none" dirty="0" err="1"/>
              <a:t>Przedlesie</a:t>
            </a:r>
            <a:r>
              <a:rPr lang="pl-PL" sz="2600" b="1" cap="none" dirty="0"/>
              <a:t> </a:t>
            </a:r>
          </a:p>
          <a:p>
            <a:pPr lvl="5"/>
            <a:r>
              <a:rPr lang="pl-PL" sz="2600" cap="none" dirty="0"/>
              <a:t>koszt realizacji :     </a:t>
            </a:r>
            <a:r>
              <a:rPr lang="pl-PL" sz="2800" b="1" u="sng" cap="none" dirty="0"/>
              <a:t>777 086 zł</a:t>
            </a:r>
          </a:p>
          <a:p>
            <a:pPr lvl="5"/>
            <a:endParaRPr lang="pl-PL" sz="2600" u="sng" cap="none" dirty="0"/>
          </a:p>
          <a:p>
            <a:pPr marL="514350" indent="-514350">
              <a:buFont typeface="+mj-lt"/>
              <a:buAutoNum type="arabicPeriod"/>
            </a:pPr>
            <a:r>
              <a:rPr lang="pl-PL" sz="2600" b="1" cap="none" dirty="0"/>
              <a:t>Modernizacja Stacji uzdatniania wody w Międzychodzie </a:t>
            </a:r>
          </a:p>
          <a:p>
            <a:pPr lvl="5"/>
            <a:r>
              <a:rPr lang="pl-PL" sz="2600" cap="none" dirty="0"/>
              <a:t>koszt realizacji:  </a:t>
            </a:r>
            <a:r>
              <a:rPr lang="pl-PL" sz="2800" b="1" u="sng" cap="none" dirty="0"/>
              <a:t>2 564 721 zł</a:t>
            </a:r>
          </a:p>
          <a:p>
            <a:pPr marL="0" indent="0">
              <a:buNone/>
            </a:pPr>
            <a:endParaRPr lang="pl-PL" sz="3200" cap="none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17145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1226307"/>
          </a:xfrm>
        </p:spPr>
        <p:txBody>
          <a:bodyPr>
            <a:normAutofit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Najważniejsze zadania inwestycyjne                    zrealizowane w roku 2023 (c.d.)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38F813-6D71-4A4E-AD85-263405FBC9C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36" y="2060848"/>
            <a:ext cx="7919112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600" b="1" cap="none" dirty="0"/>
              <a:t>3. Rozbudowa Punktu Selektywnej Zbiórki Odpadów</a:t>
            </a:r>
          </a:p>
          <a:p>
            <a:pPr marL="0" indent="0">
              <a:buNone/>
            </a:pPr>
            <a:r>
              <a:rPr lang="pl-PL" sz="2600" b="1" cap="none" dirty="0"/>
              <a:t>     Komunalnych  (PSZOK-u)</a:t>
            </a:r>
          </a:p>
          <a:p>
            <a:pPr lvl="5"/>
            <a:r>
              <a:rPr lang="pl-PL" sz="2600" cap="none" dirty="0"/>
              <a:t>koszt realizacji :    </a:t>
            </a:r>
            <a:r>
              <a:rPr lang="pl-PL" sz="2800" b="1" u="sng" cap="none" dirty="0"/>
              <a:t>421 925 zł</a:t>
            </a:r>
          </a:p>
          <a:p>
            <a:pPr marL="2286000" lvl="5" indent="0">
              <a:buNone/>
            </a:pPr>
            <a:endParaRPr lang="pl-PL" sz="2600" u="sng" cap="none" dirty="0"/>
          </a:p>
          <a:p>
            <a:pPr marL="457200" indent="-457200">
              <a:buAutoNum type="arabicPeriod" startAt="4"/>
            </a:pPr>
            <a:r>
              <a:rPr lang="pl-PL" sz="2400" b="1" cap="none" dirty="0"/>
              <a:t>Zmiana źródła ciepła z kotła olejowego na pompę ciepła </a:t>
            </a:r>
          </a:p>
          <a:p>
            <a:pPr marL="0" indent="0">
              <a:buNone/>
            </a:pPr>
            <a:r>
              <a:rPr lang="pl-PL" sz="2400" b="1" cap="none" dirty="0"/>
              <a:t>       o mocy grzewcze 27,60 kW w Oczyszczalni ścieków</a:t>
            </a:r>
          </a:p>
          <a:p>
            <a:pPr lvl="5"/>
            <a:r>
              <a:rPr lang="pl-PL" sz="2400" cap="none" dirty="0"/>
              <a:t>koszt realizacji:      </a:t>
            </a:r>
            <a:r>
              <a:rPr lang="pl-PL" sz="2800" b="1" u="sng" cap="none" dirty="0"/>
              <a:t>200 242 zł</a:t>
            </a:r>
          </a:p>
          <a:p>
            <a:pPr marL="0" indent="0">
              <a:buNone/>
            </a:pPr>
            <a:endParaRPr lang="pl-PL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4294967295"/>
          </p:nvPr>
        </p:nvSpPr>
        <p:spPr>
          <a:xfrm>
            <a:off x="755576" y="836712"/>
            <a:ext cx="7772400" cy="4897437"/>
          </a:xfrm>
        </p:spPr>
        <p:txBody>
          <a:bodyPr>
            <a:normAutofit/>
          </a:bodyPr>
          <a:lstStyle/>
          <a:p>
            <a:pPr>
              <a:buNone/>
            </a:pPr>
            <a:endParaRPr lang="pl-PL" b="1" dirty="0"/>
          </a:p>
          <a:p>
            <a:pPr>
              <a:buNone/>
            </a:pPr>
            <a:endParaRPr lang="pl-PL" sz="2400" b="1" u="sng" dirty="0"/>
          </a:p>
          <a:p>
            <a:pPr algn="ctr">
              <a:buNone/>
            </a:pPr>
            <a:r>
              <a:rPr lang="pl-PL" sz="3600" b="1" u="sng" dirty="0"/>
              <a:t>Łączny koszt realizacji inwestycji </a:t>
            </a:r>
          </a:p>
          <a:p>
            <a:pPr algn="ctr">
              <a:buNone/>
            </a:pPr>
            <a:r>
              <a:rPr lang="pl-PL" sz="3600" b="1" u="sng" dirty="0"/>
              <a:t>w roku 2023: </a:t>
            </a:r>
          </a:p>
          <a:p>
            <a:pPr algn="ctr">
              <a:buNone/>
            </a:pPr>
            <a:endParaRPr lang="pl-PL" sz="3600" b="1" dirty="0"/>
          </a:p>
          <a:p>
            <a:pPr algn="ctr">
              <a:buNone/>
            </a:pPr>
            <a:r>
              <a:rPr lang="pl-PL" sz="5400" b="1" dirty="0"/>
              <a:t>4 359 003 zł</a:t>
            </a:r>
          </a:p>
          <a:p>
            <a:pPr>
              <a:buNone/>
            </a:pPr>
            <a:endParaRPr lang="pl-PL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6" y="404664"/>
            <a:ext cx="7773339" cy="1596177"/>
          </a:xfrm>
        </p:spPr>
        <p:txBody>
          <a:bodyPr>
            <a:normAutofit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Najważniejsze planowane zadania inwestycyjne na rok 2024</a:t>
            </a:r>
            <a:endParaRPr lang="pl-PL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336" y="2348880"/>
            <a:ext cx="7772871" cy="373241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sz="2400" b="1" cap="none" dirty="0"/>
              <a:t>Modernizacja stacji uzdatniania wody w Radgoszczy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400" b="1" cap="none" dirty="0"/>
              <a:t>Budowa sieci kanalizacji sanitarnej w ul. Rutkowskiego, Szpilmana i Noskowskiego w Międzychodzie 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2400" b="1" cap="none" dirty="0"/>
              <a:t>Budowa sieci wodociągowej w m. Kamionna - Skrzydlewo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336" y="404664"/>
            <a:ext cx="7773339" cy="1596177"/>
          </a:xfrm>
        </p:spPr>
        <p:txBody>
          <a:bodyPr>
            <a:normAutofit/>
          </a:bodyPr>
          <a:lstStyle/>
          <a:p>
            <a:pPr algn="l"/>
            <a:r>
              <a:rPr lang="pl-PL" b="1" cap="none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Najważniejsze planowane zadania inwestycyjne na rok 2024 (c.d.)  </a:t>
            </a:r>
            <a:endParaRPr lang="pl-PL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336" y="2000842"/>
            <a:ext cx="7772871" cy="3790364"/>
          </a:xfrm>
        </p:spPr>
        <p:txBody>
          <a:bodyPr>
            <a:norm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 startAt="5"/>
            </a:pPr>
            <a:r>
              <a:rPr lang="pl-PL" sz="2400" b="1" cap="none" dirty="0"/>
              <a:t>Budowa budynku mieszkalnego wielorodzinnego przy ul. Wały Jana Kazimierza 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 startAt="5"/>
            </a:pPr>
            <a:r>
              <a:rPr lang="pl-PL" sz="2400" b="1" cap="none" dirty="0"/>
              <a:t>Budowa instalacji fotowoltaicznej i wiatrowej o mocy 48,76 kW na potrzeby stacji uzdatniania wody w m. Głażewo </a:t>
            </a:r>
          </a:p>
          <a:p>
            <a:pPr marL="0" indent="0">
              <a:buNone/>
            </a:pPr>
            <a:endParaRPr lang="pl-PL" sz="2400" b="1" cap="none" dirty="0"/>
          </a:p>
          <a:p>
            <a:pPr marL="228600" indent="-228600">
              <a:buFont typeface="Wingdings" panose="05000000000000000000" pitchFamily="2" charset="2"/>
              <a:buChar char="§"/>
            </a:pP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277752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wizualizacja_3D_1">
            <a:extLst>
              <a:ext uri="{FF2B5EF4-FFF2-40B4-BE49-F238E27FC236}">
                <a16:creationId xmlns:a16="http://schemas.microsoft.com/office/drawing/2014/main" id="{4A58182B-0AC3-4E30-90A5-91F9DCD6E1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57250"/>
            <a:ext cx="8229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725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wizualizacja_3D_2 (003)">
            <a:extLst>
              <a:ext uri="{FF2B5EF4-FFF2-40B4-BE49-F238E27FC236}">
                <a16:creationId xmlns:a16="http://schemas.microsoft.com/office/drawing/2014/main" id="{D633E62A-DA1D-44D0-95CE-3C961720A3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57250"/>
            <a:ext cx="8229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75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3 Maja  8 przed rem.">
            <a:extLst>
              <a:ext uri="{FF2B5EF4-FFF2-40B4-BE49-F238E27FC236}">
                <a16:creationId xmlns:a16="http://schemas.microsoft.com/office/drawing/2014/main" id="{8B6E280D-A344-4857-A116-68EF1528CE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6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BD300980-27B0-4C2F-9B75-9102EF705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5186743"/>
          </a:xfrm>
        </p:spPr>
        <p:txBody>
          <a:bodyPr/>
          <a:lstStyle/>
          <a:p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Ogólne informacje o spółce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wynik ekonomiczny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rok 2023</a:t>
            </a:r>
          </a:p>
        </p:txBody>
      </p:sp>
    </p:spTree>
    <p:extLst>
      <p:ext uri="{BB962C8B-B14F-4D97-AF65-F5344CB8AC3E}">
        <p14:creationId xmlns:p14="http://schemas.microsoft.com/office/powerpoint/2010/main" val="36224710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3 Maja 8 po rem">
            <a:extLst>
              <a:ext uri="{FF2B5EF4-FFF2-40B4-BE49-F238E27FC236}">
                <a16:creationId xmlns:a16="http://schemas.microsoft.com/office/drawing/2014/main" id="{4C5F4595-0D65-4380-AEF4-E41825F8F2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7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17 Stycznia 46 po rem.">
            <a:extLst>
              <a:ext uri="{FF2B5EF4-FFF2-40B4-BE49-F238E27FC236}">
                <a16:creationId xmlns:a16="http://schemas.microsoft.com/office/drawing/2014/main" id="{AC689C81-91A8-4AFD-AF26-2FAE8C0A0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233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17 Stycznia 46 przed">
            <a:extLst>
              <a:ext uri="{FF2B5EF4-FFF2-40B4-BE49-F238E27FC236}">
                <a16:creationId xmlns:a16="http://schemas.microsoft.com/office/drawing/2014/main" id="{6E15B1E6-2D39-4EF5-AE96-C4D1C67F27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54" y="857250"/>
            <a:ext cx="76831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015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Piłsudskiego 4 po remoncie">
            <a:extLst>
              <a:ext uri="{FF2B5EF4-FFF2-40B4-BE49-F238E27FC236}">
                <a16:creationId xmlns:a16="http://schemas.microsoft.com/office/drawing/2014/main" id="{1E44D687-86B6-4C53-847F-0E0646306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920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Piłsudskiego 4 przed rem.">
            <a:extLst>
              <a:ext uri="{FF2B5EF4-FFF2-40B4-BE49-F238E27FC236}">
                <a16:creationId xmlns:a16="http://schemas.microsoft.com/office/drawing/2014/main" id="{8C9D27DD-F4F3-46A7-B5E9-375E6D6974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54" y="857250"/>
            <a:ext cx="76831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811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4051">
            <a:extLst>
              <a:ext uri="{FF2B5EF4-FFF2-40B4-BE49-F238E27FC236}">
                <a16:creationId xmlns:a16="http://schemas.microsoft.com/office/drawing/2014/main" id="{47B48F5A-1F72-4C1C-A19B-D4F2481924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683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4054">
            <a:extLst>
              <a:ext uri="{FF2B5EF4-FFF2-40B4-BE49-F238E27FC236}">
                <a16:creationId xmlns:a16="http://schemas.microsoft.com/office/drawing/2014/main" id="{0832A4A5-2541-4995-9E04-A2E8E4A04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850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4055">
            <a:extLst>
              <a:ext uri="{FF2B5EF4-FFF2-40B4-BE49-F238E27FC236}">
                <a16:creationId xmlns:a16="http://schemas.microsoft.com/office/drawing/2014/main" id="{F60F3A89-7852-4B95-A431-37ADCBDD05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63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RYV9070">
            <a:extLst>
              <a:ext uri="{FF2B5EF4-FFF2-40B4-BE49-F238E27FC236}">
                <a16:creationId xmlns:a16="http://schemas.microsoft.com/office/drawing/2014/main" id="{4F9F77FB-3AE5-4C28-8E41-BDE71EEEF1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19" y="857250"/>
            <a:ext cx="68615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92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8562FFC-4E4D-419D-907E-5D31265C39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332" y="618521"/>
            <a:ext cx="7773339" cy="5474775"/>
          </a:xfrm>
        </p:spPr>
        <p:txBody>
          <a:bodyPr/>
          <a:lstStyle/>
          <a:p>
            <a:r>
              <a:rPr lang="pl-PL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Narodowy fundusz ochrony środowiska</a:t>
            </a:r>
            <a:br>
              <a:rPr lang="pl-PL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gospodarki wodnej </a:t>
            </a:r>
          </a:p>
        </p:txBody>
      </p:sp>
    </p:spTree>
    <p:extLst>
      <p:ext uri="{BB962C8B-B14F-4D97-AF65-F5344CB8AC3E}">
        <p14:creationId xmlns:p14="http://schemas.microsoft.com/office/powerpoint/2010/main" val="4112272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>
          <a:xfrm>
            <a:off x="755576" y="476672"/>
            <a:ext cx="7772400" cy="64807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pl-PL" sz="3200" b="1" dirty="0">
              <a:solidFill>
                <a:schemeClr val="accent5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Podtytuł 2"/>
          <p:cNvSpPr txBox="1">
            <a:spLocks/>
          </p:cNvSpPr>
          <p:nvPr/>
        </p:nvSpPr>
        <p:spPr>
          <a:xfrm>
            <a:off x="571472" y="476673"/>
            <a:ext cx="8242256" cy="6120679"/>
          </a:xfrm>
          <a:prstGeom prst="rect">
            <a:avLst/>
          </a:prstGeom>
        </p:spPr>
        <p:txBody>
          <a:bodyPr lIns="182880" tIns="91440">
            <a:normAutofit fontScale="40000" lnSpcReduction="20000"/>
          </a:bodyPr>
          <a:lstStyle/>
          <a:p>
            <a:pPr marL="457200" indent="-457200">
              <a:lnSpc>
                <a:spcPct val="170000"/>
              </a:lnSpc>
            </a:pPr>
            <a:r>
              <a:rPr lang="pl-PL" sz="59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Zarząd  i  Kierownictwo Spółki</a:t>
            </a:r>
          </a:p>
          <a:p>
            <a:pPr marL="457200" indent="-457200">
              <a:lnSpc>
                <a:spcPct val="170000"/>
              </a:lnSpc>
            </a:pPr>
            <a:r>
              <a:rPr lang="pl-PL" sz="29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___________________________________________________________________________</a:t>
            </a:r>
          </a:p>
          <a:p>
            <a:pPr marL="457200" indent="-457200" algn="ctr">
              <a:lnSpc>
                <a:spcPct val="170000"/>
              </a:lnSpc>
            </a:pPr>
            <a:endParaRPr lang="pl-PL" sz="2800" b="1" dirty="0"/>
          </a:p>
          <a:p>
            <a:pPr marL="457200" indent="-457200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pl-PL" sz="4500" b="1" dirty="0">
                <a:latin typeface="+mn-lt"/>
              </a:rPr>
              <a:t>Prezes Zarządu		                      	Wojciech Danielczak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pl-PL" sz="4500" b="1" dirty="0">
              <a:latin typeface="+mn-lt"/>
            </a:endParaRPr>
          </a:p>
          <a:p>
            <a:pPr marL="457200" indent="-457200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pl-PL" sz="4500" b="1" dirty="0">
                <a:latin typeface="+mn-lt"/>
              </a:rPr>
              <a:t>Prokurent - Główna księgowa			Grażyna Trajnowska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pl-PL" sz="4500" b="1" dirty="0">
              <a:latin typeface="+mn-lt"/>
            </a:endParaRPr>
          </a:p>
          <a:p>
            <a:pPr marL="457200" indent="-457200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pl-PL" sz="4500" b="1" dirty="0">
                <a:latin typeface="+mn-lt"/>
              </a:rPr>
              <a:t>Kierownik Zakładu				Piotr Ciesielski</a:t>
            </a:r>
            <a:br>
              <a:rPr lang="pl-PL" sz="4500" b="1" dirty="0">
                <a:latin typeface="+mn-lt"/>
              </a:rPr>
            </a:br>
            <a:r>
              <a:rPr lang="pl-PL" sz="4500" b="1" dirty="0">
                <a:latin typeface="+mn-lt"/>
              </a:rPr>
              <a:t>Zarządzania Nieruchomościami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pl-PL" sz="4500" b="1" dirty="0">
              <a:latin typeface="+mn-lt"/>
            </a:endParaRPr>
          </a:p>
          <a:p>
            <a:pPr marL="457200" indent="-457200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pl-PL" sz="4500" b="1" dirty="0">
                <a:latin typeface="+mn-lt"/>
              </a:rPr>
              <a:t>Kierownik Zakładu 				Sebastian </a:t>
            </a:r>
            <a:r>
              <a:rPr lang="pl-PL" sz="4500" b="1" dirty="0" err="1">
                <a:latin typeface="+mn-lt"/>
              </a:rPr>
              <a:t>Nyga</a:t>
            </a:r>
            <a:br>
              <a:rPr lang="pl-PL" sz="4500" b="1" dirty="0">
                <a:latin typeface="+mn-lt"/>
              </a:rPr>
            </a:br>
            <a:r>
              <a:rPr lang="pl-PL" sz="4500" b="1" dirty="0">
                <a:latin typeface="+mn-lt"/>
              </a:rPr>
              <a:t>Oczyszczania i Zieleni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pl-PL" sz="4500" b="1" dirty="0">
              <a:latin typeface="+mn-lt"/>
            </a:endParaRPr>
          </a:p>
          <a:p>
            <a:pPr marL="457200" indent="-457200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§"/>
            </a:pPr>
            <a:r>
              <a:rPr lang="pl-PL" sz="4500" b="1" dirty="0">
                <a:latin typeface="+mn-lt"/>
              </a:rPr>
              <a:t>Kierownik Zakładu				Leszek Kwieciński</a:t>
            </a:r>
            <a:br>
              <a:rPr lang="pl-PL" sz="4500" b="1" dirty="0">
                <a:latin typeface="+mn-lt"/>
              </a:rPr>
            </a:br>
            <a:r>
              <a:rPr lang="pl-PL" sz="4500" b="1" dirty="0">
                <a:latin typeface="+mn-lt"/>
              </a:rPr>
              <a:t>Wodociągów i Kanalizacji</a:t>
            </a:r>
          </a:p>
          <a:p>
            <a:pPr marL="457200" indent="-457200">
              <a:lnSpc>
                <a:spcPct val="170000"/>
              </a:lnSpc>
            </a:pPr>
            <a:r>
              <a:rPr lang="pl-PL" sz="60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Stan zatrudnienia na dzień 31.12.2023 r. :</a:t>
            </a:r>
            <a:r>
              <a:rPr lang="pl-PL" sz="6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75 osób </a:t>
            </a:r>
          </a:p>
          <a:p>
            <a:pPr marL="457200" indent="-457200">
              <a:lnSpc>
                <a:spcPct val="170000"/>
              </a:lnSpc>
            </a:pPr>
            <a:endParaRPr lang="pl-PL" sz="21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457200" indent="-457200">
              <a:lnSpc>
                <a:spcPct val="170000"/>
              </a:lnSpc>
            </a:pPr>
            <a:r>
              <a:rPr lang="pl-PL" sz="60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WYNIK EKONOMICZNY NETTO :</a:t>
            </a:r>
            <a:r>
              <a:rPr lang="pl-PL" sz="51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     </a:t>
            </a:r>
            <a:r>
              <a:rPr lang="pl-PL" sz="60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/+/   </a:t>
            </a:r>
            <a:r>
              <a:rPr lang="pl-PL" sz="6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30 311,74 ZŁ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B11503E5-2B85-4870-ABB7-36CA3FB06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2162407"/>
          </a:xfrm>
        </p:spPr>
        <p:txBody>
          <a:bodyPr>
            <a:normAutofit fontScale="90000"/>
          </a:bodyPr>
          <a:lstStyle/>
          <a:p>
            <a:pPr algn="l"/>
            <a:br>
              <a:rPr lang="pl-PL" b="1" dirty="0"/>
            </a:b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Nazwa zadania: POPRAWA BEZPIECZEŃSTWA DOSTAWY WODY                                 DLA MIESZKAŃCÓW GMINY MIĘDZYCHÓD</a:t>
            </a:r>
            <a:br>
              <a:rPr lang="pl-PL" dirty="0"/>
            </a:br>
            <a:endParaRPr lang="pl-PL" dirty="0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84DDECA-C85C-446F-8BEB-C8BEE64AE5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329" y="2780928"/>
            <a:ext cx="7772871" cy="3424107"/>
          </a:xfrm>
        </p:spPr>
        <p:txBody>
          <a:bodyPr/>
          <a:lstStyle/>
          <a:p>
            <a:pPr marL="0" indent="0">
              <a:buNone/>
            </a:pPr>
            <a:r>
              <a:rPr lang="pl-PL" b="1" u="sng" dirty="0"/>
              <a:t>Sposób finasowania:</a:t>
            </a:r>
            <a:endParaRPr lang="pl-PL" u="sng" dirty="0"/>
          </a:p>
          <a:p>
            <a:pPr marL="0" indent="0">
              <a:buNone/>
            </a:pPr>
            <a:r>
              <a:rPr lang="pl-PL" b="1" dirty="0"/>
              <a:t>POŻYCZKA NFOŚiGW                   	     	8 400 000,00 zł</a:t>
            </a:r>
            <a:endParaRPr lang="pl-PL" dirty="0"/>
          </a:p>
          <a:p>
            <a:pPr marL="0" indent="0">
              <a:buNone/>
            </a:pPr>
            <a:r>
              <a:rPr lang="pl-PL" b="1" dirty="0"/>
              <a:t> </a:t>
            </a:r>
            <a:r>
              <a:rPr lang="pl-PL" b="1" u="sng" dirty="0"/>
              <a:t>w tym:  </a:t>
            </a:r>
          </a:p>
          <a:p>
            <a:r>
              <a:rPr lang="pl-PL" b="1" dirty="0"/>
              <a:t>KWOTA UMORZENIA         	      	2 520 000,00  zł   </a:t>
            </a:r>
            <a:endParaRPr lang="pl-PL" dirty="0"/>
          </a:p>
          <a:p>
            <a:r>
              <a:rPr lang="pl-PL" b="1" dirty="0"/>
              <a:t>ŚRODKI WŁASNE AQUALIFT                	1 445 234,30  zł          </a:t>
            </a:r>
            <a:endParaRPr lang="pl-PL" dirty="0"/>
          </a:p>
          <a:p>
            <a:pPr marL="0" indent="0">
              <a:buNone/>
            </a:pPr>
            <a:endParaRPr lang="pl-PL" b="1" u="sng" dirty="0"/>
          </a:p>
          <a:p>
            <a:pPr marL="0" indent="0">
              <a:buNone/>
            </a:pPr>
            <a:r>
              <a:rPr lang="pl-PL" b="1" u="sng" dirty="0"/>
              <a:t>Całkowity koszt przedsięwzięcia:      	9 845 234,30 zł  </a:t>
            </a:r>
            <a:endParaRPr lang="pl-PL" u="sng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102455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MAPA Narodowy Fundusz">
            <a:extLst>
              <a:ext uri="{FF2B5EF4-FFF2-40B4-BE49-F238E27FC236}">
                <a16:creationId xmlns:a16="http://schemas.microsoft.com/office/drawing/2014/main" id="{9823BD76-09B3-4D5A-9B80-9E4E9AA8BD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8407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535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239979-C46B-46B4-A62A-0AF7580276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Budowa sieci wodociągowych 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4822DE1-130E-46EE-9093-3A9C7EAB69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12825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8639">
            <a:extLst>
              <a:ext uri="{FF2B5EF4-FFF2-40B4-BE49-F238E27FC236}">
                <a16:creationId xmlns:a16="http://schemas.microsoft.com/office/drawing/2014/main" id="{B5C18BD7-58DA-48BC-9FA0-36CF688121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003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8645">
            <a:extLst>
              <a:ext uri="{FF2B5EF4-FFF2-40B4-BE49-F238E27FC236}">
                <a16:creationId xmlns:a16="http://schemas.microsoft.com/office/drawing/2014/main" id="{BBBB7A08-C760-4F7F-A3A7-F270A1162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0930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8734">
            <a:extLst>
              <a:ext uri="{FF2B5EF4-FFF2-40B4-BE49-F238E27FC236}">
                <a16:creationId xmlns:a16="http://schemas.microsoft.com/office/drawing/2014/main" id="{DB9BE835-07B7-4DA3-855D-2040A455FD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896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8736">
            <a:extLst>
              <a:ext uri="{FF2B5EF4-FFF2-40B4-BE49-F238E27FC236}">
                <a16:creationId xmlns:a16="http://schemas.microsoft.com/office/drawing/2014/main" id="{D349C8AE-44B8-490E-81E3-6894CCBA44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06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20240104_105511">
            <a:extLst>
              <a:ext uri="{FF2B5EF4-FFF2-40B4-BE49-F238E27FC236}">
                <a16:creationId xmlns:a16="http://schemas.microsoft.com/office/drawing/2014/main" id="{BB5B2D9A-1BD7-4F75-85A2-76E0E11451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8" y="85725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514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Dormowo 1">
            <a:extLst>
              <a:ext uri="{FF2B5EF4-FFF2-40B4-BE49-F238E27FC236}">
                <a16:creationId xmlns:a16="http://schemas.microsoft.com/office/drawing/2014/main" id="{A7CF9A44-E328-4C6C-A7C1-FDC6E349A9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498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Dormowo 2">
            <a:extLst>
              <a:ext uri="{FF2B5EF4-FFF2-40B4-BE49-F238E27FC236}">
                <a16:creationId xmlns:a16="http://schemas.microsoft.com/office/drawing/2014/main" id="{EEB7A2BF-DCCD-4052-83B8-4787CB3724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98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Wykres 9"/>
          <p:cNvGraphicFramePr/>
          <p:nvPr>
            <p:extLst>
              <p:ext uri="{D42A27DB-BD31-4B8C-83A1-F6EECF244321}">
                <p14:modId xmlns:p14="http://schemas.microsoft.com/office/powerpoint/2010/main" val="4256721171"/>
              </p:ext>
            </p:extLst>
          </p:nvPr>
        </p:nvGraphicFramePr>
        <p:xfrm>
          <a:off x="5" y="2708922"/>
          <a:ext cx="8388423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Symbol zastępczy zawartości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96036491"/>
              </p:ext>
            </p:extLst>
          </p:nvPr>
        </p:nvGraphicFramePr>
        <p:xfrm>
          <a:off x="971600" y="1052736"/>
          <a:ext cx="7704856" cy="4737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91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7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56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4097">
                <a:tc gridSpan="3">
                  <a:txBody>
                    <a:bodyPr/>
                    <a:lstStyle/>
                    <a:p>
                      <a:r>
                        <a:rPr lang="pl-PL" sz="2300" b="1" u="none" dirty="0"/>
                        <a:t>Sprzedaż zewnętrzna</a:t>
                      </a:r>
                      <a:r>
                        <a:rPr lang="pl-PL" sz="2300" b="1" u="none" baseline="0" dirty="0"/>
                        <a:t> ogółem</a:t>
                      </a:r>
                    </a:p>
                    <a:p>
                      <a:r>
                        <a:rPr lang="pl-PL" sz="2300" b="1" u="none" baseline="0" dirty="0"/>
                        <a:t>rok 2023:                                                           </a:t>
                      </a:r>
                      <a:r>
                        <a:rPr lang="pl-PL" sz="2300" b="1" baseline="0" dirty="0"/>
                        <a:t>21 535 828 zł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1779">
                <a:tc>
                  <a:txBody>
                    <a:bodyPr/>
                    <a:lstStyle/>
                    <a:p>
                      <a:endParaRPr lang="pl-PL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/>
                        <a:t>Wartość (w</a:t>
                      </a:r>
                      <a:r>
                        <a:rPr lang="pl-PL" sz="2000" b="1" baseline="0" dirty="0"/>
                        <a:t> zł)</a:t>
                      </a:r>
                      <a:endParaRPr lang="pl-PL" sz="20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/>
                        <a:t>Wskaźnik</a:t>
                      </a:r>
                      <a:r>
                        <a:rPr lang="pl-PL" sz="2000" b="1" baseline="0" dirty="0"/>
                        <a:t> (%)</a:t>
                      </a:r>
                      <a:endParaRPr lang="pl-PL" sz="2000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428">
                <a:tc>
                  <a:txBody>
                    <a:bodyPr/>
                    <a:lstStyle/>
                    <a:p>
                      <a:endParaRPr lang="pl-PL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Clr>
                          <a:srgbClr val="FF9900"/>
                        </a:buClr>
                        <a:buSzPct val="130000"/>
                        <a:buFont typeface="Wingdings" pitchFamily="2" charset="2"/>
                        <a:buChar char="§"/>
                      </a:pPr>
                      <a:r>
                        <a:rPr lang="pl-PL" sz="2400" b="1" dirty="0"/>
                        <a:t>4 056 580</a:t>
                      </a:r>
                      <a:endParaRPr lang="pl-PL" sz="2400" b="1" baseline="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/>
                        <a:t>18,84</a:t>
                      </a:r>
                    </a:p>
                    <a:p>
                      <a:pPr algn="ctr"/>
                      <a:endParaRPr lang="pl-PL" sz="24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0778">
                <a:tc>
                  <a:txBody>
                    <a:bodyPr/>
                    <a:lstStyle/>
                    <a:p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accent3"/>
                        </a:buClr>
                        <a:buSzPct val="130000"/>
                        <a:buFont typeface="Wingdings" pitchFamily="2" charset="2"/>
                        <a:buChar char="§"/>
                      </a:pPr>
                      <a:r>
                        <a:rPr lang="pl-PL" sz="2400" b="1" baseline="0" dirty="0">
                          <a:latin typeface="+mn-lt"/>
                          <a:cs typeface="Arial" pitchFamily="34" charset="0"/>
                        </a:rPr>
                        <a:t>7 998 410 </a:t>
                      </a:r>
                      <a:endParaRPr lang="pl-PL" sz="2400" b="1" dirty="0"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/>
                        <a:t>37,14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0778">
                <a:tc>
                  <a:txBody>
                    <a:bodyPr/>
                    <a:lstStyle/>
                    <a:p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>
                          <a:schemeClr val="accent1"/>
                        </a:buClr>
                        <a:buSzPct val="130000"/>
                        <a:buFont typeface="Wingdings" pitchFamily="2" charset="2"/>
                        <a:buChar char="§"/>
                      </a:pPr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9 480 838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44,02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ytuł 1"/>
          <p:cNvSpPr txBox="1">
            <a:spLocks/>
          </p:cNvSpPr>
          <p:nvPr/>
        </p:nvSpPr>
        <p:spPr>
          <a:xfrm>
            <a:off x="539556" y="404827"/>
            <a:ext cx="7988499" cy="503894"/>
          </a:xfrm>
          <a:prstGeom prst="rect">
            <a:avLst/>
          </a:prstGeom>
        </p:spPr>
        <p:txBody>
          <a:bodyPr anchor="b">
            <a:normAutofit fontScale="90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Struktura sprzedaży wg poszczególnych Zakładów</a:t>
            </a:r>
          </a:p>
        </p:txBody>
      </p:sp>
    </p:spTree>
    <p:extLst>
      <p:ext uri="{BB962C8B-B14F-4D97-AF65-F5344CB8AC3E}">
        <p14:creationId xmlns:p14="http://schemas.microsoft.com/office/powerpoint/2010/main" val="21368698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Dormowo 5">
            <a:extLst>
              <a:ext uri="{FF2B5EF4-FFF2-40B4-BE49-F238E27FC236}">
                <a16:creationId xmlns:a16="http://schemas.microsoft.com/office/drawing/2014/main" id="{5A7E6252-E0E9-4A86-B231-90C4A12587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296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C3003D6-020C-49DE-92B9-35ED23686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16832"/>
            <a:ext cx="7773339" cy="1596177"/>
          </a:xfrm>
        </p:spPr>
        <p:txBody>
          <a:bodyPr/>
          <a:lstStyle/>
          <a:p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Zmiana źródła ciepła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 Oczyszczalni ścieków  </a:t>
            </a:r>
          </a:p>
        </p:txBody>
      </p:sp>
    </p:spTree>
    <p:extLst>
      <p:ext uri="{BB962C8B-B14F-4D97-AF65-F5344CB8AC3E}">
        <p14:creationId xmlns:p14="http://schemas.microsoft.com/office/powerpoint/2010/main" val="14713738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nwestycja Oczyszczalnia Pompa Ciepła">
            <a:extLst>
              <a:ext uri="{FF2B5EF4-FFF2-40B4-BE49-F238E27FC236}">
                <a16:creationId xmlns:a16="http://schemas.microsoft.com/office/drawing/2014/main" id="{F673158F-F621-4405-9322-826D9CFCEC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321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nwestycja Oczyszczalnia Pompa Ciepła (3)">
            <a:extLst>
              <a:ext uri="{FF2B5EF4-FFF2-40B4-BE49-F238E27FC236}">
                <a16:creationId xmlns:a16="http://schemas.microsoft.com/office/drawing/2014/main" id="{518C448C-EEBC-4634-A1AB-D63C16BD21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233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nwestycja Oczyszczalnia Pompa Ciepła (2)">
            <a:extLst>
              <a:ext uri="{FF2B5EF4-FFF2-40B4-BE49-F238E27FC236}">
                <a16:creationId xmlns:a16="http://schemas.microsoft.com/office/drawing/2014/main" id="{997563FA-63D2-40A3-A084-0387A8A292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66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20EE4236-78BA-4CE6-93AA-A0F951672AB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43608" y="1772816"/>
            <a:ext cx="6518275" cy="2509837"/>
          </a:xfrm>
        </p:spPr>
        <p:txBody>
          <a:bodyPr/>
          <a:lstStyle/>
          <a:p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Studnia głębinowa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stacja uzdatniania wody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</a:t>
            </a:r>
            <a:r>
              <a:rPr lang="pl-PL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głażewie</a:t>
            </a: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23885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037A7E9-F416-44EF-BEB8-1CC859FB0F87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1850" y="20441"/>
            <a:ext cx="5928293" cy="7128794"/>
          </a:xfrm>
        </p:spPr>
      </p:pic>
    </p:spTree>
    <p:extLst>
      <p:ext uri="{BB962C8B-B14F-4D97-AF65-F5344CB8AC3E}">
        <p14:creationId xmlns:p14="http://schemas.microsoft.com/office/powerpoint/2010/main" val="12311712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37D37DFE-B732-4598-AA5A-A27C87129ED3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88" y="836712"/>
            <a:ext cx="8593023" cy="5112568"/>
          </a:xfrm>
        </p:spPr>
      </p:pic>
    </p:spTree>
    <p:extLst>
      <p:ext uri="{BB962C8B-B14F-4D97-AF65-F5344CB8AC3E}">
        <p14:creationId xmlns:p14="http://schemas.microsoft.com/office/powerpoint/2010/main" val="27713508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67037DB8-1AA5-4198-9DA3-9ECF75D0EF38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19451" y="892917"/>
            <a:ext cx="6521122" cy="5256584"/>
          </a:xfrm>
        </p:spPr>
      </p:pic>
    </p:spTree>
    <p:extLst>
      <p:ext uri="{BB962C8B-B14F-4D97-AF65-F5344CB8AC3E}">
        <p14:creationId xmlns:p14="http://schemas.microsoft.com/office/powerpoint/2010/main" val="24332347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DB02F0C4-B443-4B97-9E1B-0BBA017DF12D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9606" y="852722"/>
            <a:ext cx="6224708" cy="5184576"/>
          </a:xfrm>
        </p:spPr>
      </p:pic>
    </p:spTree>
    <p:extLst>
      <p:ext uri="{BB962C8B-B14F-4D97-AF65-F5344CB8AC3E}">
        <p14:creationId xmlns:p14="http://schemas.microsoft.com/office/powerpoint/2010/main" val="1974621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539556" y="332666"/>
            <a:ext cx="7988499" cy="863947"/>
          </a:xfrm>
          <a:prstGeom prst="rect">
            <a:avLst/>
          </a:prstGeom>
        </p:spPr>
        <p:txBody>
          <a:bodyPr anchor="b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Ilość odebranych odpadów komunalnych z terenu gminy Międzychód w roku 2023:              6 202 ton</a:t>
            </a: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3841088164"/>
              </p:ext>
            </p:extLst>
          </p:nvPr>
        </p:nvGraphicFramePr>
        <p:xfrm>
          <a:off x="323528" y="1355801"/>
          <a:ext cx="877743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16728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B3124932-4731-4273-A3E1-C3569580A9B6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593022" cy="5760640"/>
          </a:xfrm>
        </p:spPr>
      </p:pic>
    </p:spTree>
    <p:extLst>
      <p:ext uri="{BB962C8B-B14F-4D97-AF65-F5344CB8AC3E}">
        <p14:creationId xmlns:p14="http://schemas.microsoft.com/office/powerpoint/2010/main" val="6371463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E143AD35-AAD7-4964-92BE-21263D5E32DD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3662" y="564690"/>
            <a:ext cx="6224708" cy="5760640"/>
          </a:xfrm>
        </p:spPr>
      </p:pic>
    </p:spTree>
    <p:extLst>
      <p:ext uri="{BB962C8B-B14F-4D97-AF65-F5344CB8AC3E}">
        <p14:creationId xmlns:p14="http://schemas.microsoft.com/office/powerpoint/2010/main" val="38822936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C2097675-78EB-4312-951F-C6E8EC27B523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741178" cy="5112568"/>
          </a:xfrm>
        </p:spPr>
      </p:pic>
    </p:spTree>
    <p:extLst>
      <p:ext uri="{BB962C8B-B14F-4D97-AF65-F5344CB8AC3E}">
        <p14:creationId xmlns:p14="http://schemas.microsoft.com/office/powerpoint/2010/main" val="20988440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218A6A-C29B-43D9-925D-D1CF08579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DAC624BE-8D01-4A7A-8C1B-1FADD430E41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28" y="2366963"/>
            <a:ext cx="7044144" cy="3424237"/>
          </a:xfrm>
        </p:spPr>
      </p:pic>
    </p:spTree>
    <p:extLst>
      <p:ext uri="{BB962C8B-B14F-4D97-AF65-F5344CB8AC3E}">
        <p14:creationId xmlns:p14="http://schemas.microsoft.com/office/powerpoint/2010/main" val="40997190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B1FB19BF-C718-4BBC-B2E9-7E56E5727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21"/>
            <a:ext cx="7773339" cy="4682687"/>
          </a:xfrm>
        </p:spPr>
        <p:txBody>
          <a:bodyPr>
            <a:normAutofit/>
          </a:bodyPr>
          <a:lstStyle/>
          <a:p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Budowa instalacji fotowoltaicznej na potrzeby 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Stacji uzdatniania wody </a:t>
            </a:r>
            <a:b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Międzychodzie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875638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0189F32-43C6-44A3-98AA-2AD4F8048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7279"/>
            <a:ext cx="9144000" cy="486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2441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E4D0DC7-2753-4B9A-9D16-3183A3F484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641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7C28CE-C073-4C1B-9656-A9E1FF9F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04513FD-0B23-4B02-9612-353842302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86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B1CD92D1-85EC-4C24-A031-E0370CC75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8917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446EAB0-7DFB-4797-A94E-549145C12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A7EB71D-958C-4A9F-9DB6-FA74B95C327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Budowa studni głębinowej sw-2c                     w Międzychodzie </a:t>
            </a:r>
          </a:p>
        </p:txBody>
      </p:sp>
    </p:spTree>
    <p:extLst>
      <p:ext uri="{BB962C8B-B14F-4D97-AF65-F5344CB8AC3E}">
        <p14:creationId xmlns:p14="http://schemas.microsoft.com/office/powerpoint/2010/main" val="409046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539556" y="332660"/>
            <a:ext cx="7988499" cy="863947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Ilość obiektów w eksploatacji</a:t>
            </a:r>
          </a:p>
        </p:txBody>
      </p:sp>
      <p:graphicFrame>
        <p:nvGraphicFramePr>
          <p:cNvPr id="7" name="Wykres 6"/>
          <p:cNvGraphicFramePr/>
          <p:nvPr>
            <p:extLst>
              <p:ext uri="{D42A27DB-BD31-4B8C-83A1-F6EECF244321}">
                <p14:modId xmlns:p14="http://schemas.microsoft.com/office/powerpoint/2010/main" val="947864965"/>
              </p:ext>
            </p:extLst>
          </p:nvPr>
        </p:nvGraphicFramePr>
        <p:xfrm>
          <a:off x="593181" y="1124744"/>
          <a:ext cx="403244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3567304271"/>
              </p:ext>
            </p:extLst>
          </p:nvPr>
        </p:nvGraphicFramePr>
        <p:xfrm>
          <a:off x="4644008" y="1412776"/>
          <a:ext cx="403244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4978119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0367">
            <a:extLst>
              <a:ext uri="{FF2B5EF4-FFF2-40B4-BE49-F238E27FC236}">
                <a16:creationId xmlns:a16="http://schemas.microsoft.com/office/drawing/2014/main" id="{322A333C-3DA1-44A2-AF25-DCC7A8B4D2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8" y="85725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84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0370">
            <a:extLst>
              <a:ext uri="{FF2B5EF4-FFF2-40B4-BE49-F238E27FC236}">
                <a16:creationId xmlns:a16="http://schemas.microsoft.com/office/drawing/2014/main" id="{652F3C04-EDA7-4709-9DC2-D4E3226411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5188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0734">
            <a:extLst>
              <a:ext uri="{FF2B5EF4-FFF2-40B4-BE49-F238E27FC236}">
                <a16:creationId xmlns:a16="http://schemas.microsoft.com/office/drawing/2014/main" id="{DBA11D9D-4D61-47E2-A680-C497C95FDA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180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0753">
            <a:extLst>
              <a:ext uri="{FF2B5EF4-FFF2-40B4-BE49-F238E27FC236}">
                <a16:creationId xmlns:a16="http://schemas.microsoft.com/office/drawing/2014/main" id="{3790F7B1-1C72-4EB8-8614-33D847312B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0566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25E246E-7283-4659-8FE9-2FF36FD27D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pl-PL" dirty="0"/>
            </a:br>
            <a:r>
              <a:rPr lang="pl-PL" sz="40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Modernizacja Stacji uzdatniania wody                    w Międzychodzie  </a:t>
            </a:r>
            <a:br>
              <a:rPr lang="pl-PL" dirty="0"/>
            </a:br>
            <a:endParaRPr lang="pl-PL" dirty="0"/>
          </a:p>
        </p:txBody>
      </p:sp>
      <p:sp>
        <p:nvSpPr>
          <p:cNvPr id="4" name="Podtytuł 3">
            <a:extLst>
              <a:ext uri="{FF2B5EF4-FFF2-40B4-BE49-F238E27FC236}">
                <a16:creationId xmlns:a16="http://schemas.microsoft.com/office/drawing/2014/main" id="{10F760F5-0EB4-4BFD-B87C-6FE3467B18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824179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2263">
            <a:extLst>
              <a:ext uri="{FF2B5EF4-FFF2-40B4-BE49-F238E27FC236}">
                <a16:creationId xmlns:a16="http://schemas.microsoft.com/office/drawing/2014/main" id="{B20F4AF6-DDFE-49C6-9F2F-35CDA8C4F5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361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3410">
            <a:extLst>
              <a:ext uri="{FF2B5EF4-FFF2-40B4-BE49-F238E27FC236}">
                <a16:creationId xmlns:a16="http://schemas.microsoft.com/office/drawing/2014/main" id="{C7188620-6579-482F-950F-3E69925AA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775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tył przed">
            <a:extLst>
              <a:ext uri="{FF2B5EF4-FFF2-40B4-BE49-F238E27FC236}">
                <a16:creationId xmlns:a16="http://schemas.microsoft.com/office/drawing/2014/main" id="{89830D25-C116-482C-8F78-39D14A5FCA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841"/>
            <a:ext cx="9144000" cy="483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348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IMG_1788">
            <a:extLst>
              <a:ext uri="{FF2B5EF4-FFF2-40B4-BE49-F238E27FC236}">
                <a16:creationId xmlns:a16="http://schemas.microsoft.com/office/drawing/2014/main" id="{ADF841B3-6288-42A5-88E4-50F6CEDC49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8928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Modernizacja SUW 7 2022">
            <a:extLst>
              <a:ext uri="{FF2B5EF4-FFF2-40B4-BE49-F238E27FC236}">
                <a16:creationId xmlns:a16="http://schemas.microsoft.com/office/drawing/2014/main" id="{214099DA-C11F-4276-811B-9FA03B19DA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88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539556" y="332659"/>
            <a:ext cx="7988499" cy="576063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Długość sieci wodociągowej i kanalizacyjnej (w km)</a:t>
            </a:r>
          </a:p>
        </p:txBody>
      </p:sp>
      <p:graphicFrame>
        <p:nvGraphicFramePr>
          <p:cNvPr id="7" name="Wykres 6"/>
          <p:cNvGraphicFramePr/>
          <p:nvPr>
            <p:extLst>
              <p:ext uri="{D42A27DB-BD31-4B8C-83A1-F6EECF244321}">
                <p14:modId xmlns:p14="http://schemas.microsoft.com/office/powerpoint/2010/main" val="1179795373"/>
              </p:ext>
            </p:extLst>
          </p:nvPr>
        </p:nvGraphicFramePr>
        <p:xfrm>
          <a:off x="539556" y="1412776"/>
          <a:ext cx="7988499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3419872" y="587727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2000" b="1" dirty="0"/>
          </a:p>
          <a:p>
            <a:pPr algn="ctr"/>
            <a:endParaRPr lang="pl-PL" sz="2000" b="1" dirty="0"/>
          </a:p>
        </p:txBody>
      </p:sp>
    </p:spTree>
    <p:extLst>
      <p:ext uri="{BB962C8B-B14F-4D97-AF65-F5344CB8AC3E}">
        <p14:creationId xmlns:p14="http://schemas.microsoft.com/office/powerpoint/2010/main" val="273985186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bok przed">
            <a:extLst>
              <a:ext uri="{FF2B5EF4-FFF2-40B4-BE49-F238E27FC236}">
                <a16:creationId xmlns:a16="http://schemas.microsoft.com/office/drawing/2014/main" id="{783C2CC5-4F10-45C2-A665-E183621EAC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119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bok po">
            <a:extLst>
              <a:ext uri="{FF2B5EF4-FFF2-40B4-BE49-F238E27FC236}">
                <a16:creationId xmlns:a16="http://schemas.microsoft.com/office/drawing/2014/main" id="{D67B0E35-9466-43DE-8326-8EFA66539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04" y="857250"/>
            <a:ext cx="74164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2405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przód przed">
            <a:extLst>
              <a:ext uri="{FF2B5EF4-FFF2-40B4-BE49-F238E27FC236}">
                <a16:creationId xmlns:a16="http://schemas.microsoft.com/office/drawing/2014/main" id="{8629FB25-C122-4C93-88D4-315F3048AF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021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przód po">
            <a:extLst>
              <a:ext uri="{FF2B5EF4-FFF2-40B4-BE49-F238E27FC236}">
                <a16:creationId xmlns:a16="http://schemas.microsoft.com/office/drawing/2014/main" id="{9A860ACD-5A21-4D91-BAC6-FB82CA738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4585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/>
          <p:cNvSpPr txBox="1">
            <a:spLocks/>
          </p:cNvSpPr>
          <p:nvPr/>
        </p:nvSpPr>
        <p:spPr>
          <a:xfrm>
            <a:off x="539556" y="476684"/>
            <a:ext cx="7988499" cy="720079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Podatki i inne opłaty na rzecz Gminy Międzychód </a:t>
            </a:r>
          </a:p>
        </p:txBody>
      </p:sp>
      <p:graphicFrame>
        <p:nvGraphicFramePr>
          <p:cNvPr id="10" name="Wykres 9"/>
          <p:cNvGraphicFramePr/>
          <p:nvPr>
            <p:extLst>
              <p:ext uri="{D42A27DB-BD31-4B8C-83A1-F6EECF244321}">
                <p14:modId xmlns:p14="http://schemas.microsoft.com/office/powerpoint/2010/main" val="3730732642"/>
              </p:ext>
            </p:extLst>
          </p:nvPr>
        </p:nvGraphicFramePr>
        <p:xfrm>
          <a:off x="546252" y="1268760"/>
          <a:ext cx="8424936" cy="54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606574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3D5FD74-E847-4F9C-B333-BB685BC0F1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1719747"/>
              </p:ext>
            </p:extLst>
          </p:nvPr>
        </p:nvGraphicFramePr>
        <p:xfrm>
          <a:off x="323528" y="857250"/>
          <a:ext cx="8424936" cy="5452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018236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336" y="908724"/>
            <a:ext cx="7772871" cy="5544612"/>
          </a:xfrm>
        </p:spPr>
        <p:txBody>
          <a:bodyPr wrap="square">
            <a:normAutofit fontScale="77500" lnSpcReduction="20000"/>
          </a:bodyPr>
          <a:lstStyle/>
          <a:p>
            <a:pPr marL="0" indent="0"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Szanowni Państwo</a:t>
            </a:r>
            <a:endParaRPr lang="pl-PL" dirty="0"/>
          </a:p>
          <a:p>
            <a:pPr marL="0" indent="0">
              <a:buNone/>
            </a:pPr>
            <a:r>
              <a:rPr lang="pl-PL" b="1" cap="none" dirty="0"/>
              <a:t>Do głównych zadań Spółki należy utrzymanie stałej gotowości do świadczenia usług komunalnych na najwyższym poziomie, zwłaszcza w zakresie dostawy wody odpowiedniej jakości, niezawodnego odprowadzania  i oczyszczania ścieków, odbioru, transportu i zagospodarowania odpadów komunalnych, a także troska o stałą poprawę zagospodarowania terenów zieleni i estetyki obiektów oraz warunków mieszkaniowych w zarządzanych budynkach komunalnych i budynkach wspólnot mieszkaniowych.</a:t>
            </a:r>
            <a:endParaRPr lang="pl-PL" cap="none" dirty="0"/>
          </a:p>
          <a:p>
            <a:pPr marL="0" indent="0">
              <a:buNone/>
            </a:pPr>
            <a:r>
              <a:rPr lang="pl-PL" b="1" cap="none" dirty="0"/>
              <a:t>Rok 2023 był kolejnym trudnym czasem dla naszej Spółki. Trudności te wynikały przede wszystkim z wysokiej inflacji, wysokich kosztów energii elektrycznej i co za tym idzie – wysokich kosztów prowadzenia działalności. Pomimo tych niesprzyjających okoliczności wiele udało nam się zrealizować i najważniejsze działania przedstawiłem w tej prezentacji.</a:t>
            </a:r>
          </a:p>
          <a:p>
            <a:pPr marL="0" indent="0">
              <a:buNone/>
            </a:pPr>
            <a:r>
              <a:rPr lang="pl-PL" b="1" cap="none" dirty="0"/>
              <a:t>Dzisiaj dziękuję wszystkim, którzy swoim działaniem i dobrymi radami pomogli naszej Spółce w realizacji zadań w zakresie poprawy efektywności i wizerunku Spółki.</a:t>
            </a:r>
            <a:endParaRPr lang="pl-PL" cap="none" dirty="0"/>
          </a:p>
          <a:p>
            <a:pPr marL="0" indent="0">
              <a:buNone/>
            </a:pPr>
            <a:r>
              <a:rPr lang="pl-PL" b="1" cap="none" dirty="0"/>
              <a:t>Dziękuję wszystkim pracownikom spółki AQUALIFT za zaangażowanie i solidną pracę służącą poprawie jakości świadczonych usług na rzecz mieszkańców naszej gminy.   </a:t>
            </a:r>
            <a:endParaRPr lang="pl-PL" cap="none" dirty="0"/>
          </a:p>
          <a:p>
            <a:pPr marL="0" indent="0">
              <a:buNone/>
            </a:pPr>
            <a:r>
              <a:rPr lang="pl-PL" cap="none" dirty="0"/>
              <a:t> </a:t>
            </a:r>
          </a:p>
          <a:p>
            <a:pPr marL="0" indent="0"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Prezes Zarządu </a:t>
            </a:r>
            <a:endParaRPr lang="pl-PL" dirty="0"/>
          </a:p>
          <a:p>
            <a:pPr marL="0" indent="0">
              <a:buNone/>
            </a:pPr>
            <a:r>
              <a:rPr lang="pl-PL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Wojciech Danielczak </a:t>
            </a:r>
            <a:endParaRPr lang="pl-PL" dirty="0"/>
          </a:p>
          <a:p>
            <a:endParaRPr lang="pl-P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539556" y="404678"/>
            <a:ext cx="7988499" cy="863947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200" b="1" dirty="0">
                <a:solidFill>
                  <a:schemeClr val="accent5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Ilość zarządzanych budynków</a:t>
            </a: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2485528885"/>
              </p:ext>
            </p:extLst>
          </p:nvPr>
        </p:nvGraphicFramePr>
        <p:xfrm>
          <a:off x="323528" y="1412776"/>
          <a:ext cx="8568952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5920432" y="566124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latin typeface="+mn-lt"/>
              </a:rPr>
              <a:t>RAZEM</a:t>
            </a:r>
            <a:r>
              <a:rPr lang="pl-PL" b="1" dirty="0"/>
              <a:t>:  202</a:t>
            </a:r>
          </a:p>
        </p:txBody>
      </p:sp>
    </p:spTree>
    <p:extLst>
      <p:ext uri="{BB962C8B-B14F-4D97-AF65-F5344CB8AC3E}">
        <p14:creationId xmlns:p14="http://schemas.microsoft.com/office/powerpoint/2010/main" val="1220221431"/>
      </p:ext>
    </p:extLst>
  </p:cSld>
  <p:clrMapOvr>
    <a:masterClrMapping/>
  </p:clrMapOvr>
</p:sld>
</file>

<file path=ppt/theme/theme1.xml><?xml version="1.0" encoding="utf-8"?>
<a:theme xmlns:a="http://schemas.openxmlformats.org/drawingml/2006/main" name="Kropla">
  <a:themeElements>
    <a:clrScheme name="Kropl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gaty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6864</TotalTime>
  <Words>1452</Words>
  <Application>Microsoft Office PowerPoint</Application>
  <PresentationFormat>Pokaz na ekranie (4:3)</PresentationFormat>
  <Paragraphs>261</Paragraphs>
  <Slides>86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86</vt:i4>
      </vt:variant>
    </vt:vector>
  </HeadingPairs>
  <TitlesOfParts>
    <vt:vector size="92" baseType="lpstr">
      <vt:lpstr>Arial</vt:lpstr>
      <vt:lpstr>Calibri</vt:lpstr>
      <vt:lpstr>Courier New</vt:lpstr>
      <vt:lpstr>Times New Roman</vt:lpstr>
      <vt:lpstr>Wingdings</vt:lpstr>
      <vt:lpstr>Kropla</vt:lpstr>
      <vt:lpstr>Prezentacja programu PowerPoint</vt:lpstr>
      <vt:lpstr>Prezentacja programu PowerPoint</vt:lpstr>
      <vt:lpstr>Ogólne informacje o spółce  i  wynik ekonomiczny  za rok 2023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Remonty  budynków komunalnych </vt:lpstr>
      <vt:lpstr> Remonty budynków mieszkalnych             w roku 2023 </vt:lpstr>
      <vt:lpstr> Remonty budynków mieszkalnych             w roku 2023 </vt:lpstr>
      <vt:lpstr> Remonty budynków mieszkalnych             w roku 2023 (c.d.) </vt:lpstr>
      <vt:lpstr>Najważniejsze prace remontowe w lokalach komunalnych w roku 2023</vt:lpstr>
      <vt:lpstr>Najważniejsze prace remontowe w lokalach komunalnych w roku 2023 (c.d.)</vt:lpstr>
      <vt:lpstr>   Remonty  i  inwestycje  mieszkaniowe finansowane z funduszu dopłat Banku Gospodarstwa Krajowego w Warszawie     </vt:lpstr>
      <vt:lpstr>Prezentacja programu PowerPoint</vt:lpstr>
      <vt:lpstr>Prezentacja programu PowerPoint</vt:lpstr>
      <vt:lpstr>  DZIAŁANIA ZWIĄZANE Z ZAGOSPODAROWANIEM TERENÓW ZIELONYCH ORAZ MAJĄCE NA CELU POPRAWIENIE ESTETYKI I PORZĄDKU  W GMINIE  </vt:lpstr>
      <vt:lpstr>  Realizacja inwestycji  w roku 2023 i plany na rok 2024    </vt:lpstr>
      <vt:lpstr>Najważniejsze zadania inwestycyjne                    zrealizowane w roku 2023 </vt:lpstr>
      <vt:lpstr>Najważniejsze zadania inwestycyjne                    zrealizowane w roku 2023 (c.d.)</vt:lpstr>
      <vt:lpstr>Prezentacja programu PowerPoint</vt:lpstr>
      <vt:lpstr>Najważniejsze planowane zadania inwestycyjne na rok 2024</vt:lpstr>
      <vt:lpstr>Najważniejsze planowane zadania inwestycyjne na rok 2024 (c.d.)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Narodowy fundusz ochrony środowiska  i gospodarki wodnej </vt:lpstr>
      <vt:lpstr> Nazwa zadania: POPRAWA BEZPIECZEŃSTWA DOSTAWY WODY                                 DLA MIESZKAŃCÓW GMINY MIĘDZYCHÓD </vt:lpstr>
      <vt:lpstr>Prezentacja programu PowerPoint</vt:lpstr>
      <vt:lpstr>Budowa sieci wodociągowych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Zmiana źródła ciepła  w Oczyszczalni ścieków  </vt:lpstr>
      <vt:lpstr>Prezentacja programu PowerPoint</vt:lpstr>
      <vt:lpstr>Prezentacja programu PowerPoint</vt:lpstr>
      <vt:lpstr>Prezentacja programu PowerPoint</vt:lpstr>
      <vt:lpstr>Studnia głębinowa  stacja uzdatniania wody  w głażewie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Budowa instalacji fotowoltaicznej na potrzeby   Stacji uzdatniania wody  w Międzychodzie 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Prezentacja programu PowerPoint</vt:lpstr>
      <vt:lpstr>Prezentacja programu PowerPoint</vt:lpstr>
      <vt:lpstr>Prezentacja programu PowerPoint</vt:lpstr>
      <vt:lpstr> Modernizacja Stacji uzdatniania wody                    w Międzychodzie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Zakład Gospodarki Komunalnej i Mieszkaniowej</dc:title>
  <dc:creator>Maciej Chlebowski</dc:creator>
  <cp:lastModifiedBy>kowalm@AQUALIFT.local</cp:lastModifiedBy>
  <cp:revision>753</cp:revision>
  <cp:lastPrinted>2024-09-24T10:04:48Z</cp:lastPrinted>
  <dcterms:created xsi:type="dcterms:W3CDTF">2012-04-23T05:56:18Z</dcterms:created>
  <dcterms:modified xsi:type="dcterms:W3CDTF">2024-09-24T11:18:54Z</dcterms:modified>
</cp:coreProperties>
</file>