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440" r:id="rId4"/>
    <p:sldId id="412" r:id="rId5"/>
    <p:sldId id="413" r:id="rId6"/>
    <p:sldId id="410" r:id="rId7"/>
    <p:sldId id="299" r:id="rId8"/>
    <p:sldId id="315" r:id="rId9"/>
    <p:sldId id="261" r:id="rId10"/>
    <p:sldId id="473" r:id="rId11"/>
    <p:sldId id="398" r:id="rId12"/>
    <p:sldId id="476" r:id="rId13"/>
    <p:sldId id="303" r:id="rId14"/>
    <p:sldId id="441" r:id="rId15"/>
    <p:sldId id="446" r:id="rId16"/>
    <p:sldId id="471" r:id="rId17"/>
    <p:sldId id="470" r:id="rId18"/>
    <p:sldId id="469" r:id="rId19"/>
    <p:sldId id="468" r:id="rId20"/>
    <p:sldId id="477" r:id="rId21"/>
    <p:sldId id="466" r:id="rId22"/>
    <p:sldId id="451" r:id="rId23"/>
    <p:sldId id="443" r:id="rId24"/>
    <p:sldId id="444" r:id="rId25"/>
    <p:sldId id="475" r:id="rId26"/>
    <p:sldId id="449" r:id="rId27"/>
    <p:sldId id="452" r:id="rId28"/>
    <p:sldId id="455" r:id="rId29"/>
    <p:sldId id="278" r:id="rId30"/>
    <p:sldId id="414" r:id="rId31"/>
    <p:sldId id="457" r:id="rId32"/>
    <p:sldId id="472" r:id="rId33"/>
    <p:sldId id="460" r:id="rId34"/>
    <p:sldId id="474" r:id="rId35"/>
    <p:sldId id="442" r:id="rId36"/>
    <p:sldId id="479" r:id="rId37"/>
    <p:sldId id="478" r:id="rId38"/>
    <p:sldId id="464" r:id="rId39"/>
    <p:sldId id="463" r:id="rId40"/>
    <p:sldId id="300" r:id="rId4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7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D29F-0E52-47FD-B948-B8DECB936A5F}" type="datetimeFigureOut">
              <a:rPr lang="pl-PL" smtClean="0"/>
              <a:t>31.01.2025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D3C90-1769-427D-A1A1-05719F04F3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389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19947DC-2989-4D38-8350-5998D997C497}" type="datetimeFigureOut">
              <a:rPr lang="pl-PL" smtClean="0"/>
              <a:pPr/>
              <a:t>31.01.2025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pl-PL" dirty="0"/>
              <a:t>Ryszard Sulej</a:t>
            </a:r>
          </a:p>
          <a:p>
            <a:pPr algn="ctr"/>
            <a:r>
              <a:rPr lang="pl-PL" dirty="0"/>
              <a:t>Międzychód 23.01.2025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2592288"/>
          </a:xfrm>
        </p:spPr>
        <p:txBody>
          <a:bodyPr/>
          <a:lstStyle/>
          <a:p>
            <a:pPr marL="182880" indent="0" algn="ctr">
              <a:buNone/>
            </a:pPr>
            <a:r>
              <a:rPr lang="pl-PL" sz="4800" dirty="0"/>
              <a:t>Sprawozdanie z działalności Rady Miejskiej Międzychodu za 2024 rok</a:t>
            </a:r>
          </a:p>
        </p:txBody>
      </p:sp>
    </p:spTree>
    <p:extLst>
      <p:ext uri="{BB962C8B-B14F-4D97-AF65-F5344CB8AC3E}">
        <p14:creationId xmlns:p14="http://schemas.microsoft.com/office/powerpoint/2010/main" val="2554175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D5773C3-9576-5995-81F4-3B1C5B0376F4}"/>
              </a:ext>
            </a:extLst>
          </p:cNvPr>
          <p:cNvSpPr txBox="1"/>
          <p:nvPr/>
        </p:nvSpPr>
        <p:spPr>
          <a:xfrm>
            <a:off x="323528" y="260648"/>
            <a:ext cx="856895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Przedstawiciele Rady Miejskiej są członkami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Komisji Związku Miast Polskich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Dariusz Nowak – konwent przewodniczących rad miast, Komisja Edukacji;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Krystian </a:t>
            </a:r>
            <a:r>
              <a:rPr kumimoji="0" lang="pl-PL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Dobkiewicz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– Komisja Edukacji i Komisja Kultury;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Janusz Skorupa –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Komisja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Edukacji;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Tomasz Tomala – Komisja Urbanistyki, Bezpieczeństwa, transportu oraz polityki miejskiej i rozwoju miast.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140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4C1B66C1-917F-1376-CFA6-16B1591A51F6}"/>
              </a:ext>
            </a:extLst>
          </p:cNvPr>
          <p:cNvSpPr txBox="1"/>
          <p:nvPr/>
        </p:nvSpPr>
        <p:spPr>
          <a:xfrm>
            <a:off x="143508" y="116632"/>
            <a:ext cx="900049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/>
              <a:t>Pierwsze uchwały w sprawie organizacji Rady Miejskiej Międzychodu 06.05.2024 roku:</a:t>
            </a:r>
          </a:p>
          <a:p>
            <a:r>
              <a:rPr lang="pl-PL" sz="2800" dirty="0"/>
              <a:t>1/ w sprawie wyboru Przewodniczącego;</a:t>
            </a:r>
          </a:p>
          <a:p>
            <a:r>
              <a:rPr lang="pl-PL" sz="2800" dirty="0"/>
              <a:t>2/ w sprawie wyboru Wiceprzewodniczącego;</a:t>
            </a:r>
          </a:p>
          <a:p>
            <a:r>
              <a:rPr lang="pl-PL" sz="2800" dirty="0"/>
              <a:t>3/ w sprawie powołania Komisji Rewizyjnej;</a:t>
            </a:r>
          </a:p>
          <a:p>
            <a:r>
              <a:rPr lang="pl-PL" sz="2800" dirty="0"/>
              <a:t>4/ w sprawie powołania Komisji Skarg, Wniosków i Petycji;</a:t>
            </a:r>
          </a:p>
          <a:p>
            <a:r>
              <a:rPr lang="pl-PL" sz="2800" dirty="0"/>
              <a:t>5/ w sprawie powołania Komisji Budżetu i Rozwoju;</a:t>
            </a:r>
          </a:p>
          <a:p>
            <a:r>
              <a:rPr lang="pl-PL" sz="2800" dirty="0"/>
              <a:t>6/ w sprawie powołania Komisji Rolnictwa i Ochrony Środowiska;</a:t>
            </a:r>
          </a:p>
          <a:p>
            <a:r>
              <a:rPr lang="pl-PL" sz="2800" dirty="0"/>
              <a:t>7/ w sprawie powołania Komisji Społecznej;</a:t>
            </a:r>
          </a:p>
          <a:p>
            <a:r>
              <a:rPr lang="pl-PL" sz="2800" dirty="0"/>
              <a:t>8/ w sprawie ustalenia wysokości wynagrodzenia Burmistrza Międzychodu.</a:t>
            </a:r>
          </a:p>
        </p:txBody>
      </p:sp>
    </p:spTree>
    <p:extLst>
      <p:ext uri="{BB962C8B-B14F-4D97-AF65-F5344CB8AC3E}">
        <p14:creationId xmlns:p14="http://schemas.microsoft.com/office/powerpoint/2010/main" val="3058015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39BC9C1-3A9D-2127-3AD1-29FE4FEFD7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2" y="116632"/>
            <a:ext cx="7812360" cy="585927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4D24FB6B-99D0-545C-1A74-3BCFB51F059C}"/>
              </a:ext>
            </a:extLst>
          </p:cNvPr>
          <p:cNvSpPr txBox="1"/>
          <p:nvPr/>
        </p:nvSpPr>
        <p:spPr>
          <a:xfrm>
            <a:off x="642192" y="5975902"/>
            <a:ext cx="8034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06.05.2024 r. obrady przejął Przewodniczący RM Dariusz Nowak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92428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611560" y="2331947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Fotorelacja z udziału Radnych </a:t>
            </a:r>
            <a:br>
              <a:rPr lang="pl-PL" sz="3200" b="1" dirty="0"/>
            </a:br>
            <a:r>
              <a:rPr lang="pl-PL" sz="3200" b="1" dirty="0"/>
              <a:t>Rady Miejskiej w życiu Gminy </a:t>
            </a:r>
          </a:p>
        </p:txBody>
      </p:sp>
    </p:spTree>
    <p:extLst>
      <p:ext uri="{BB962C8B-B14F-4D97-AF65-F5344CB8AC3E}">
        <p14:creationId xmlns:p14="http://schemas.microsoft.com/office/powerpoint/2010/main" val="4189930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6B1E4BF-0DEC-2597-AA8E-9D1D3D580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448"/>
            <a:ext cx="5384496" cy="6661103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C91BC35-EECA-BD99-B2B6-E33B19B593E1}"/>
              </a:ext>
            </a:extLst>
          </p:cNvPr>
          <p:cNvSpPr txBox="1"/>
          <p:nvPr/>
        </p:nvSpPr>
        <p:spPr>
          <a:xfrm>
            <a:off x="5652120" y="1052736"/>
            <a:ext cx="34918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10.05.2024 r. o</a:t>
            </a:r>
            <a:r>
              <a:rPr lang="pl-PL" sz="2400" dirty="0" err="1">
                <a:solidFill>
                  <a:prstClr val="black"/>
                </a:solidFill>
                <a:latin typeface="Trebuchet MS"/>
              </a:rPr>
              <a:t>bchody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Dnia Strażaka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w Chrzypsku Wielkim </a:t>
            </a:r>
            <a:r>
              <a:rPr lang="pl-PL" sz="1800" dirty="0">
                <a:solidFill>
                  <a:prstClr val="black"/>
                </a:solidFill>
                <a:latin typeface="Trebuchet MS"/>
              </a:rPr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52046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CEBA1CF-1A1C-0939-16E2-7EE1B3E01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t="10199" b="-10199"/>
          <a:stretch/>
        </p:blipFill>
        <p:spPr>
          <a:xfrm>
            <a:off x="116687" y="437763"/>
            <a:ext cx="8910625" cy="532859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72785F5C-6800-666F-7BD8-61A848C6F002}"/>
              </a:ext>
            </a:extLst>
          </p:cNvPr>
          <p:cNvSpPr txBox="1"/>
          <p:nvPr/>
        </p:nvSpPr>
        <p:spPr>
          <a:xfrm>
            <a:off x="755576" y="5589240"/>
            <a:ext cx="79928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10.05.2024 r. obchody Dnia Strażaka w Chrzypsku Wielkim: wyróżnienia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druhó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w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drużyny młodzieżowej </a:t>
            </a:r>
          </a:p>
        </p:txBody>
      </p:sp>
    </p:spTree>
    <p:extLst>
      <p:ext uri="{BB962C8B-B14F-4D97-AF65-F5344CB8AC3E}">
        <p14:creationId xmlns:p14="http://schemas.microsoft.com/office/powerpoint/2010/main" val="635340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5ABADE4-4EC8-93C4-8E57-2F8CC2BF6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/>
          <a:stretch/>
        </p:blipFill>
        <p:spPr>
          <a:xfrm>
            <a:off x="3707904" y="3272060"/>
            <a:ext cx="5148064" cy="343052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3C1D99F-21D5-15AB-9A14-03E0B0A38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2"/>
          <a:stretch/>
        </p:blipFill>
        <p:spPr>
          <a:xfrm>
            <a:off x="254569" y="155420"/>
            <a:ext cx="5767064" cy="3417765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B03ED687-CFB4-E1D4-381E-2FE47F3EDA95}"/>
              </a:ext>
            </a:extLst>
          </p:cNvPr>
          <p:cNvSpPr txBox="1"/>
          <p:nvPr/>
        </p:nvSpPr>
        <p:spPr>
          <a:xfrm>
            <a:off x="107504" y="3861048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16.06.2024 r. Kamionna – zawody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Pożarniczo-Gaśnicze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Otwarcie i przebieg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zawodów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589495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DD5CB5E-FEE7-1FB3-6754-6140BE631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r="4801"/>
          <a:stretch/>
        </p:blipFill>
        <p:spPr>
          <a:xfrm>
            <a:off x="395536" y="202332"/>
            <a:ext cx="4896544" cy="645333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0EE3B33D-AEC2-129F-B10E-4242A5558F5A}"/>
              </a:ext>
            </a:extLst>
          </p:cNvPr>
          <p:cNvSpPr txBox="1"/>
          <p:nvPr/>
        </p:nvSpPr>
        <p:spPr>
          <a:xfrm>
            <a:off x="5357664" y="1513275"/>
            <a:ext cx="34254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16.06.2024 r. druh Maciej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Napierała wyróżniony odznaką Wzorowy Strażak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550296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8D0FFC1-3648-B981-63AA-6EAF391B5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4608512" cy="345638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86C2A8A5-D711-A49A-AA53-8EE9EC2745F4}"/>
              </a:ext>
            </a:extLst>
          </p:cNvPr>
          <p:cNvSpPr txBox="1"/>
          <p:nvPr/>
        </p:nvSpPr>
        <p:spPr>
          <a:xfrm>
            <a:off x="5076056" y="548680"/>
            <a:ext cx="4248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15.08.2024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Święto Wojska Polskiego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– przemarsz delegacji </a:t>
            </a:r>
            <a:endParaRPr lang="pl-PL" sz="24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318F1083-80D3-64CB-106A-2819A2DA9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908" y="3006824"/>
            <a:ext cx="4968552" cy="372641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728037D-49D6-FE38-73B9-B1A0F544878C}"/>
              </a:ext>
            </a:extLst>
          </p:cNvPr>
          <p:cNvSpPr txBox="1"/>
          <p:nvPr/>
        </p:nvSpPr>
        <p:spPr>
          <a:xfrm>
            <a:off x="107504" y="4725144"/>
            <a:ext cx="38263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Z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łożenie kwiatów pod Pomnikiem </a:t>
            </a:r>
          </a:p>
        </p:txBody>
      </p:sp>
    </p:spTree>
    <p:extLst>
      <p:ext uri="{BB962C8B-B14F-4D97-AF65-F5344CB8AC3E}">
        <p14:creationId xmlns:p14="http://schemas.microsoft.com/office/powerpoint/2010/main" val="3027650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04A2F11-B206-4FF2-FD42-48D8F82E48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7932373" cy="594928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01B925F-BD9B-9B9C-E6E8-3FCF477B56B8}"/>
              </a:ext>
            </a:extLst>
          </p:cNvPr>
          <p:cNvSpPr txBox="1"/>
          <p:nvPr/>
        </p:nvSpPr>
        <p:spPr>
          <a:xfrm>
            <a:off x="674754" y="6137920"/>
            <a:ext cx="79323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15.08.2024 r. Święto Wojska Polskiego – asysta harcerzy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380163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Rada Miejska 2018 - 2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937"/>
            <a:ext cx="6480720" cy="537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767" y="5420459"/>
            <a:ext cx="91800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Skład Rady Miejskiej Międzychodu VIII Kadencji 2018-2024:</a:t>
            </a:r>
          </a:p>
          <a:p>
            <a:pPr algn="ctr"/>
            <a:r>
              <a:rPr lang="pl-PL" dirty="0"/>
              <a:t>I rząd: Jacek Barkowski, Dariusz Nowak – Przewodniczący, Karolina Wicenty, Antoni  Taczanowski, Ryszard Sulej – Wiceprzewodniczący, Zbigniew Pawlak, Wojciech Mamet,</a:t>
            </a:r>
          </a:p>
          <a:p>
            <a:pPr algn="ctr"/>
            <a:r>
              <a:rPr lang="pl-PL" dirty="0"/>
              <a:t>II i III rząd: Janusz Skorupa, Piotr Ciesielski, Artur Wylegała, Krzysztof Lamcha, Grzegorz Kurek, Adam Dobkowicz, Włodzimierz Minge i Wojciech Szychowiak. </a:t>
            </a:r>
          </a:p>
        </p:txBody>
      </p:sp>
    </p:spTree>
    <p:extLst>
      <p:ext uri="{BB962C8B-B14F-4D97-AF65-F5344CB8AC3E}">
        <p14:creationId xmlns:p14="http://schemas.microsoft.com/office/powerpoint/2010/main" val="390568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63140F1-5953-8942-E1C3-79608B415DC6}"/>
              </a:ext>
            </a:extLst>
          </p:cNvPr>
          <p:cNvSpPr txBox="1"/>
          <p:nvPr/>
        </p:nvSpPr>
        <p:spPr>
          <a:xfrm>
            <a:off x="1763688" y="1628800"/>
            <a:ext cx="583264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3200" b="1" dirty="0">
                <a:solidFill>
                  <a:prstClr val="black"/>
                </a:solidFill>
                <a:latin typeface="Trebuchet MS"/>
              </a:rPr>
              <a:t>Nastąpiły istotne z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miany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w sposobie przebieg uroczystości państwowych 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 lokalnych</a:t>
            </a:r>
          </a:p>
        </p:txBody>
      </p:sp>
    </p:spTree>
    <p:extLst>
      <p:ext uri="{BB962C8B-B14F-4D97-AF65-F5344CB8AC3E}">
        <p14:creationId xmlns:p14="http://schemas.microsoft.com/office/powerpoint/2010/main" val="3542435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E9552A51-8B7F-EF77-6B98-01260D91BE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021"/>
          <a:stretch/>
        </p:blipFill>
        <p:spPr>
          <a:xfrm>
            <a:off x="323528" y="188640"/>
            <a:ext cx="5064682" cy="2808312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CECAA4F-8F97-DCCA-A09A-C64CEA2712FE}"/>
              </a:ext>
            </a:extLst>
          </p:cNvPr>
          <p:cNvSpPr txBox="1"/>
          <p:nvPr/>
        </p:nvSpPr>
        <p:spPr>
          <a:xfrm>
            <a:off x="179512" y="3586745"/>
            <a:ext cx="295232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prstClr val="black"/>
                </a:solidFill>
                <a:latin typeface="Trebuchet MS"/>
              </a:rPr>
              <a:t>01.09.2024 r. P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amię</a:t>
            </a:r>
            <a:r>
              <a:rPr lang="pl-PL" sz="2400" b="1" dirty="0">
                <a:solidFill>
                  <a:prstClr val="black"/>
                </a:solidFill>
                <a:latin typeface="Trebuchet MS"/>
              </a:rPr>
              <a:t>ci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pomordowanych podczas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II wojny światowej – przemarsz </a:t>
            </a:r>
            <a:b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 złożenie kwiatów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0227D14-7968-A7BA-349D-5E2168628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2857412"/>
            <a:ext cx="5707730" cy="381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82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212A8E1-B579-CC68-9D8D-2BA2D2BE9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99" y="260648"/>
            <a:ext cx="8408513" cy="561662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D300C86-EC6D-1F21-E2CA-5F931D29ECE7}"/>
              </a:ext>
            </a:extLst>
          </p:cNvPr>
          <p:cNvSpPr txBox="1"/>
          <p:nvPr/>
        </p:nvSpPr>
        <p:spPr>
          <a:xfrm>
            <a:off x="549569" y="6021288"/>
            <a:ext cx="85506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01.09.2024 r. przemówienie Burmistrza Międzychodu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p. Krzysztofa Sobkowskiego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096641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0095B78-AAC7-6543-482E-6B03F272F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1"/>
          <a:stretch/>
        </p:blipFill>
        <p:spPr>
          <a:xfrm>
            <a:off x="251520" y="174531"/>
            <a:ext cx="4418223" cy="518457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4C0469A2-0292-DB77-CAF8-E5D9521846B9}"/>
              </a:ext>
            </a:extLst>
          </p:cNvPr>
          <p:cNvSpPr txBox="1"/>
          <p:nvPr/>
        </p:nvSpPr>
        <p:spPr>
          <a:xfrm>
            <a:off x="4860032" y="144316"/>
            <a:ext cx="42839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solidFill>
                  <a:prstClr val="black"/>
                </a:solidFill>
                <a:latin typeface="Trebuchet MS"/>
              </a:rPr>
              <a:t>08.09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.2024 r. </a:t>
            </a:r>
            <a:r>
              <a:rPr lang="pl-PL" sz="1800" dirty="0">
                <a:solidFill>
                  <a:prstClr val="black"/>
                </a:solidFill>
                <a:latin typeface="Trebuchet MS"/>
              </a:rPr>
              <a:t>Turniej Strzelecki Samorządowców Powiatu Międzychodzkiego</a:t>
            </a:r>
            <a:r>
              <a:rPr lang="pl-PL" dirty="0">
                <a:solidFill>
                  <a:prstClr val="black"/>
                </a:solidFill>
                <a:latin typeface="Trebuchet MS"/>
              </a:rPr>
              <a:t> </a:t>
            </a:r>
          </a:p>
          <a:p>
            <a:r>
              <a:rPr lang="pl-PL" dirty="0">
                <a:solidFill>
                  <a:prstClr val="black"/>
                </a:solidFill>
                <a:latin typeface="Trebuchet MS"/>
              </a:rPr>
              <a:t>Przewodniczący Dariusz Nowak </a:t>
            </a:r>
          </a:p>
          <a:p>
            <a:r>
              <a:rPr lang="pl-PL" dirty="0">
                <a:solidFill>
                  <a:prstClr val="black"/>
                </a:solidFill>
                <a:latin typeface="Trebuchet MS"/>
              </a:rPr>
              <a:t>z pucharem za 3 miejsce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FE3A25F-2020-6D79-E175-0118F45CE0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43825"/>
            <a:ext cx="3661826" cy="4882435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057E237F-89C7-28CA-8439-88D9672BDD92}"/>
              </a:ext>
            </a:extLst>
          </p:cNvPr>
          <p:cNvSpPr txBox="1"/>
          <p:nvPr/>
        </p:nvSpPr>
        <p:spPr>
          <a:xfrm>
            <a:off x="1475656" y="5661248"/>
            <a:ext cx="47154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08.09.2024 r. Turniej Strzelecki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Radny Witold Marciniak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prezentuje swoją tarczę</a:t>
            </a:r>
          </a:p>
        </p:txBody>
      </p:sp>
    </p:spTree>
    <p:extLst>
      <p:ext uri="{BB962C8B-B14F-4D97-AF65-F5344CB8AC3E}">
        <p14:creationId xmlns:p14="http://schemas.microsoft.com/office/powerpoint/2010/main" val="1499015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1F3FC8D-6CAB-912D-466C-4D8D76A069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t="12732"/>
          <a:stretch/>
        </p:blipFill>
        <p:spPr>
          <a:xfrm>
            <a:off x="619817" y="44624"/>
            <a:ext cx="7904366" cy="590892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6EFE6D0-EE70-0A44-D0B2-AC2F8EB762B0}"/>
              </a:ext>
            </a:extLst>
          </p:cNvPr>
          <p:cNvSpPr txBox="1"/>
          <p:nvPr/>
        </p:nvSpPr>
        <p:spPr>
          <a:xfrm>
            <a:off x="511805" y="6093296"/>
            <a:ext cx="81203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08.09.2024 r. Turniej Strzelecki Samorządowców Powiatu Międzychodzkiego.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Trebuchet MS"/>
              </a:rPr>
              <a:t>Drużyna RM Międzychodu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8909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78EBC-73DE-AC34-4776-9BB454F4E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DC0E453-A175-9137-CDBA-60C911251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8"/>
          <a:stretch/>
        </p:blipFill>
        <p:spPr>
          <a:xfrm>
            <a:off x="211911" y="138120"/>
            <a:ext cx="5911149" cy="396044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D2FD8AB0-8CA1-BAA0-EE29-D34B977C1A04}"/>
              </a:ext>
            </a:extLst>
          </p:cNvPr>
          <p:cNvSpPr txBox="1"/>
          <p:nvPr/>
        </p:nvSpPr>
        <p:spPr>
          <a:xfrm>
            <a:off x="6195772" y="332656"/>
            <a:ext cx="29482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15.09.2024 r. otwarcie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Wielkiego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Smażenia Powideł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F9E4CC90-7D54-D80E-0B78-D6659E966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9"/>
          <a:stretch/>
        </p:blipFill>
        <p:spPr>
          <a:xfrm>
            <a:off x="4283968" y="3463824"/>
            <a:ext cx="4648121" cy="324036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6B7A3F2-B756-ABF1-0A8C-3BC7B98D02F5}"/>
              </a:ext>
            </a:extLst>
          </p:cNvPr>
          <p:cNvSpPr txBox="1"/>
          <p:nvPr/>
        </p:nvSpPr>
        <p:spPr>
          <a:xfrm>
            <a:off x="899592" y="5157192"/>
            <a:ext cx="32403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Kocioł powideł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i kolejka smakoszy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347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02FC95A-2500-56A8-C59B-AD97C2A0A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83" t="22050" r="7864" b="-6700"/>
          <a:stretch/>
        </p:blipFill>
        <p:spPr>
          <a:xfrm>
            <a:off x="-108520" y="135033"/>
            <a:ext cx="9071864" cy="604867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3057FC95-C6B9-BFE8-6A27-A5077D885F87}"/>
              </a:ext>
            </a:extLst>
          </p:cNvPr>
          <p:cNvSpPr txBox="1"/>
          <p:nvPr/>
        </p:nvSpPr>
        <p:spPr>
          <a:xfrm>
            <a:off x="251520" y="6020580"/>
            <a:ext cx="8892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b="1" dirty="0">
                <a:solidFill>
                  <a:prstClr val="black"/>
                </a:solidFill>
                <a:latin typeface="Trebuchet MS"/>
              </a:rPr>
              <a:t>15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.09.2024 r. Smażenie Powideł i promocja Honorowego Krwiodawstwa</a:t>
            </a:r>
          </a:p>
        </p:txBody>
      </p:sp>
    </p:spTree>
    <p:extLst>
      <p:ext uri="{BB962C8B-B14F-4D97-AF65-F5344CB8AC3E}">
        <p14:creationId xmlns:p14="http://schemas.microsoft.com/office/powerpoint/2010/main" val="27877165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EA9E0D32-9F37-7537-7B5E-E78AFE6BD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9"/>
          <a:stretch/>
        </p:blipFill>
        <p:spPr>
          <a:xfrm>
            <a:off x="208520" y="141444"/>
            <a:ext cx="5976050" cy="3384376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3E08711-625D-7366-CA8F-C2B0E808B991}"/>
              </a:ext>
            </a:extLst>
          </p:cNvPr>
          <p:cNvSpPr txBox="1"/>
          <p:nvPr/>
        </p:nvSpPr>
        <p:spPr>
          <a:xfrm>
            <a:off x="6351215" y="404664"/>
            <a:ext cx="27718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17.09.2024 r. Dzień Sybiraka – msza święta i wprowadzenie sztandarów</a:t>
            </a:r>
            <a:endParaRPr lang="pl-PL" sz="24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CE58C1F-6C7A-EDA2-EF12-EAA86D3A80F3}"/>
              </a:ext>
            </a:extLst>
          </p:cNvPr>
          <p:cNvSpPr txBox="1"/>
          <p:nvPr/>
        </p:nvSpPr>
        <p:spPr>
          <a:xfrm>
            <a:off x="0" y="4486696"/>
            <a:ext cx="3131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Delegacje przy Tablicy Pamiątkowej Sybiraków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72EAE36-0EB6-1B2E-BA41-F8AC4F59F9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3"/>
          <a:stretch/>
        </p:blipFill>
        <p:spPr>
          <a:xfrm>
            <a:off x="3196545" y="3244333"/>
            <a:ext cx="5817027" cy="357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34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87C5BF4-2F68-A1A2-760A-9BC6D4AE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946055" cy="648072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265B8023-A474-F88A-8A57-7A0D68ACD79B}"/>
              </a:ext>
            </a:extLst>
          </p:cNvPr>
          <p:cNvSpPr txBox="1"/>
          <p:nvPr/>
        </p:nvSpPr>
        <p:spPr>
          <a:xfrm>
            <a:off x="5220072" y="1196752"/>
            <a:ext cx="374441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17.09.2024 r. Dzień Sybiraka – odznaczenie Ryszarda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Suleja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Złotą Odznaką za Zasługi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dla Związku Sybiraków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8256705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0669" y="548680"/>
            <a:ext cx="4225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08.11.2024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70-lecie Szkoły</a:t>
            </a:r>
            <a:br>
              <a:rPr lang="pl-PL" sz="2400" dirty="0">
                <a:solidFill>
                  <a:prstClr val="black"/>
                </a:solidFill>
                <a:latin typeface="Trebuchet M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 Podstawowej nr 2 </a:t>
            </a:r>
            <a:br>
              <a:rPr lang="pl-PL" sz="2400" dirty="0">
                <a:solidFill>
                  <a:prstClr val="black"/>
                </a:solidFill>
                <a:latin typeface="Trebuchet M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w Międzychodzie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68E30CE-8FC7-8BA7-D730-B0352D88F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442" y="116632"/>
            <a:ext cx="4760664" cy="316835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3252B451-2F3E-4579-7BAE-C8CD740059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12" y="2969114"/>
            <a:ext cx="5842633" cy="388843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4F4D7B2-79B8-E000-FCAA-F4E7E0C65892}"/>
              </a:ext>
            </a:extLst>
          </p:cNvPr>
          <p:cNvSpPr txBox="1"/>
          <p:nvPr/>
        </p:nvSpPr>
        <p:spPr>
          <a:xfrm>
            <a:off x="6084168" y="3717032"/>
            <a:ext cx="30598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08.11.2024 r. </a:t>
            </a:r>
            <a:r>
              <a:rPr lang="pl-PL" sz="1800" dirty="0">
                <a:solidFill>
                  <a:prstClr val="black"/>
                </a:solidFill>
                <a:latin typeface="Trebuchet MS"/>
              </a:rPr>
              <a:t>Burmistrz </a:t>
            </a:r>
            <a:br>
              <a:rPr lang="pl-PL" sz="1800" dirty="0">
                <a:solidFill>
                  <a:prstClr val="black"/>
                </a:solidFill>
                <a:latin typeface="Trebuchet MS"/>
              </a:rPr>
            </a:br>
            <a:r>
              <a:rPr lang="pl-PL" sz="1800" dirty="0">
                <a:solidFill>
                  <a:prstClr val="black"/>
                </a:solidFill>
                <a:latin typeface="Trebuchet MS"/>
              </a:rPr>
              <a:t>Międzychodu i z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aproszeni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b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goście</a:t>
            </a:r>
          </a:p>
        </p:txBody>
      </p:sp>
    </p:spTree>
    <p:extLst>
      <p:ext uri="{BB962C8B-B14F-4D97-AF65-F5344CB8AC3E}">
        <p14:creationId xmlns:p14="http://schemas.microsoft.com/office/powerpoint/2010/main" val="250088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40AD5EF-9A75-7D17-4B87-826A0F9F9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8"/>
          <a:stretch/>
        </p:blipFill>
        <p:spPr>
          <a:xfrm>
            <a:off x="539552" y="116632"/>
            <a:ext cx="7974632" cy="484254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2FFF6C77-A35F-57B3-D0EF-0866F72723E5}"/>
              </a:ext>
            </a:extLst>
          </p:cNvPr>
          <p:cNvSpPr txBox="1"/>
          <p:nvPr/>
        </p:nvSpPr>
        <p:spPr>
          <a:xfrm>
            <a:off x="0" y="4987042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dirty="0"/>
              <a:t>Skład Rady Miejskiej Międzychodu IX Kadencji 2025-2029:</a:t>
            </a:r>
          </a:p>
          <a:p>
            <a:pPr algn="ctr"/>
            <a:r>
              <a:rPr lang="pl-PL" dirty="0"/>
              <a:t>I rząd: Janusz Skorupa, Ryszard Sulej – Wiceprzewodniczący, Witold Marciniak, Karolina </a:t>
            </a:r>
            <a:r>
              <a:rPr lang="pl-PL" dirty="0" err="1"/>
              <a:t>Wicenty</a:t>
            </a:r>
            <a:r>
              <a:rPr lang="pl-PL" dirty="0"/>
              <a:t>, Dariusz Nowak – Przewodniczący, Dagmara Wiśniewska, </a:t>
            </a:r>
            <a:br>
              <a:rPr lang="pl-PL" dirty="0"/>
            </a:br>
            <a:r>
              <a:rPr lang="pl-PL" dirty="0"/>
              <a:t>Mateusz </a:t>
            </a:r>
            <a:r>
              <a:rPr lang="pl-PL" dirty="0" err="1"/>
              <a:t>Grzela</a:t>
            </a:r>
            <a:r>
              <a:rPr lang="pl-PL" dirty="0"/>
              <a:t>, Wojciech </a:t>
            </a:r>
            <a:r>
              <a:rPr lang="pl-PL" dirty="0" err="1"/>
              <a:t>Mamet</a:t>
            </a:r>
            <a:r>
              <a:rPr lang="pl-PL" dirty="0"/>
              <a:t>,</a:t>
            </a:r>
          </a:p>
          <a:p>
            <a:pPr algn="ctr"/>
            <a:r>
              <a:rPr lang="pl-PL" dirty="0"/>
              <a:t>II rząd: Krystian </a:t>
            </a:r>
            <a:r>
              <a:rPr lang="pl-PL" dirty="0" err="1"/>
              <a:t>Dobkiewicz</a:t>
            </a:r>
            <a:r>
              <a:rPr lang="pl-PL" dirty="0"/>
              <a:t>, Grzegorz Olszewski, Piotr Ciesielski, </a:t>
            </a:r>
            <a:br>
              <a:rPr lang="pl-PL" dirty="0"/>
            </a:br>
            <a:r>
              <a:rPr lang="pl-PL" dirty="0"/>
              <a:t>Tomasz Tomala, Jacek </a:t>
            </a:r>
            <a:r>
              <a:rPr lang="pl-PL" dirty="0" err="1"/>
              <a:t>Barkowski</a:t>
            </a:r>
            <a:r>
              <a:rPr lang="pl-PL" dirty="0"/>
              <a:t>, Mateusz Napierała i Adam </a:t>
            </a:r>
            <a:r>
              <a:rPr lang="pl-PL" dirty="0" err="1"/>
              <a:t>Dobkowicz</a:t>
            </a:r>
            <a:r>
              <a:rPr lang="pl-P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66059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E6181547-51DC-C03B-1236-DAAC3D083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9" t="5250" r="607" b="651"/>
          <a:stretch/>
        </p:blipFill>
        <p:spPr>
          <a:xfrm>
            <a:off x="683568" y="202332"/>
            <a:ext cx="4176464" cy="6453336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CC640ABB-AEC2-68F9-1744-55410D4DC99C}"/>
              </a:ext>
            </a:extLst>
          </p:cNvPr>
          <p:cNvSpPr txBox="1"/>
          <p:nvPr/>
        </p:nvSpPr>
        <p:spPr>
          <a:xfrm>
            <a:off x="5076056" y="1556792"/>
            <a:ext cx="3960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08.11.2024 r. Ryszard Sulej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uhonorowany tytułem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PRZYJACIEL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Szkoły Podstawowej nr 2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w Międzychodzie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8329740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EADD8BC-C87A-23A4-728C-8B7BF4B226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5248583" cy="2952328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0274263-D850-B946-8B49-E866BC750AB8}"/>
              </a:ext>
            </a:extLst>
          </p:cNvPr>
          <p:cNvSpPr txBox="1"/>
          <p:nvPr/>
        </p:nvSpPr>
        <p:spPr>
          <a:xfrm>
            <a:off x="5508104" y="692696"/>
            <a:ext cx="3635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solidFill>
                  <a:prstClr val="black"/>
                </a:solidFill>
                <a:latin typeface="Trebuchet MS"/>
              </a:rPr>
              <a:t>11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.11.2024 r. święto Odzyskania </a:t>
            </a:r>
          </a:p>
          <a:p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Niepodległości</a:t>
            </a: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E9EEBA3-89B8-D6F6-CBD2-CA30CEDB7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24944"/>
            <a:ext cx="6048672" cy="3750885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00DC10-D9BE-FC06-687D-97AD8A917DFE}"/>
              </a:ext>
            </a:extLst>
          </p:cNvPr>
          <p:cNvSpPr txBox="1"/>
          <p:nvPr/>
        </p:nvSpPr>
        <p:spPr>
          <a:xfrm>
            <a:off x="0" y="3626884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11.11.2024 r. święto </a:t>
            </a:r>
            <a:b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Odzyskania Niepodległości </a:t>
            </a:r>
            <a:b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 złożenie kwiatów </a:t>
            </a:r>
            <a:b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przez delegacje</a:t>
            </a:r>
          </a:p>
        </p:txBody>
      </p:sp>
    </p:spTree>
    <p:extLst>
      <p:ext uri="{BB962C8B-B14F-4D97-AF65-F5344CB8AC3E}">
        <p14:creationId xmlns:p14="http://schemas.microsoft.com/office/powerpoint/2010/main" val="23441093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1047CDC-844D-9DC3-FBF3-113196ACE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6" y="145993"/>
            <a:ext cx="7884368" cy="591327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A3F31C28-D9E1-52B6-C27B-E76B3EED802E}"/>
              </a:ext>
            </a:extLst>
          </p:cNvPr>
          <p:cNvSpPr txBox="1"/>
          <p:nvPr/>
        </p:nvSpPr>
        <p:spPr>
          <a:xfrm>
            <a:off x="557300" y="6065676"/>
            <a:ext cx="7560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12.12.2024 r. Delegacja Radnych i Burmistrz Międzychodu składają kwiaty przy obelisku Romana Ratajczaka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65317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37E0D76D-7325-4602-4219-A4DE2F93A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16632"/>
            <a:ext cx="2990127" cy="424847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57416DF-1B8C-729F-0892-F0BDCE3A852B}"/>
              </a:ext>
            </a:extLst>
          </p:cNvPr>
          <p:cNvSpPr txBox="1"/>
          <p:nvPr/>
        </p:nvSpPr>
        <p:spPr>
          <a:xfrm>
            <a:off x="3707904" y="548680"/>
            <a:ext cx="3851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12.12.2024 r. rocznica wysiedlenia mieszkańców Międzychodu </a:t>
            </a: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FE4E0E3-C966-2700-3485-D4BC643FA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13250"/>
          <a:stretch/>
        </p:blipFill>
        <p:spPr>
          <a:xfrm>
            <a:off x="3491880" y="1484784"/>
            <a:ext cx="5487698" cy="4150537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FC87798-FD01-2332-9C3F-AD34C277B2A3}"/>
              </a:ext>
            </a:extLst>
          </p:cNvPr>
          <p:cNvSpPr txBox="1"/>
          <p:nvPr/>
        </p:nvSpPr>
        <p:spPr>
          <a:xfrm>
            <a:off x="3461544" y="5665709"/>
            <a:ext cx="54876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12.12.2024 r. rocznica wysiedlenia mieszkańców Międzychodu – złożenie kwiatów przy Pamiątkowym Kamieniu </a:t>
            </a:r>
          </a:p>
        </p:txBody>
      </p:sp>
    </p:spTree>
    <p:extLst>
      <p:ext uri="{BB962C8B-B14F-4D97-AF65-F5344CB8AC3E}">
        <p14:creationId xmlns:p14="http://schemas.microsoft.com/office/powerpoint/2010/main" val="2261127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3AE3022-C608-A0AB-FF14-706FDAB14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9410"/>
            <a:ext cx="5364088" cy="402306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ED2C1DF-39D2-D3F1-A36D-4284A216FCB4}"/>
              </a:ext>
            </a:extLst>
          </p:cNvPr>
          <p:cNvSpPr txBox="1"/>
          <p:nvPr/>
        </p:nvSpPr>
        <p:spPr>
          <a:xfrm>
            <a:off x="5576301" y="764704"/>
            <a:ext cx="34601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14 i 15.12.2024 r. finał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Szlachetnej Paczki w Międzychodzie</a:t>
            </a: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7A0EDDB-501B-790D-1C96-87BD419C8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"/>
          <a:stretch/>
        </p:blipFill>
        <p:spPr>
          <a:xfrm>
            <a:off x="3779912" y="3680405"/>
            <a:ext cx="5261810" cy="3119259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89815FA-839E-C07E-ED94-FB8DEAD2A354}"/>
              </a:ext>
            </a:extLst>
          </p:cNvPr>
          <p:cNvSpPr txBox="1"/>
          <p:nvPr/>
        </p:nvSpPr>
        <p:spPr>
          <a:xfrm>
            <a:off x="827584" y="4941168"/>
            <a:ext cx="29523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14 i 15.12.2024 r.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Magazyn w CAK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4551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7D5A665-6116-3419-7222-C8CF4BCA6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36"/>
          <a:stretch/>
        </p:blipFill>
        <p:spPr>
          <a:xfrm>
            <a:off x="110952" y="227069"/>
            <a:ext cx="5183235" cy="352839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4DFCA14-2D62-B1C0-11E7-E50B152AF7E8}"/>
              </a:ext>
            </a:extLst>
          </p:cNvPr>
          <p:cNvSpPr txBox="1"/>
          <p:nvPr/>
        </p:nvSpPr>
        <p:spPr>
          <a:xfrm>
            <a:off x="323528" y="3861048"/>
            <a:ext cx="5400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dirty="0">
                <a:solidFill>
                  <a:prstClr val="black"/>
                </a:solidFill>
                <a:latin typeface="Trebuchet MS"/>
              </a:rPr>
              <a:t>1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9.12.2024 r. Wigilia w ŚDS </a:t>
            </a:r>
          </a:p>
          <a:p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Międzychodzie</a:t>
            </a:r>
            <a:endParaRPr lang="pl-PL" sz="20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8DB9F779-7617-AE3F-D005-C975AADD1A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1"/>
          <a:stretch/>
        </p:blipFill>
        <p:spPr>
          <a:xfrm>
            <a:off x="4661510" y="1923323"/>
            <a:ext cx="4388719" cy="470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421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C61210E-24DE-2C83-ACCB-95098F279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708920"/>
            <a:ext cx="5328592" cy="399644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9C44DA8F-A0D9-CDF7-737B-B162BCBB4E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2636"/>
            <a:ext cx="4176464" cy="313234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40535A70-7BF2-8A22-7031-7ADF2CBD542A}"/>
              </a:ext>
            </a:extLst>
          </p:cNvPr>
          <p:cNvSpPr txBox="1"/>
          <p:nvPr/>
        </p:nvSpPr>
        <p:spPr>
          <a:xfrm>
            <a:off x="4499992" y="47122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dirty="0">
                <a:solidFill>
                  <a:prstClr val="black"/>
                </a:solidFill>
                <a:latin typeface="Trebuchet MS"/>
              </a:rPr>
              <a:t>21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.12.2024 r. Narada szkoleniowa i wigilia</a:t>
            </a:r>
            <a:r>
              <a:rPr lang="pl-PL" dirty="0">
                <a:solidFill>
                  <a:prstClr val="black"/>
                </a:solidFill>
                <a:latin typeface="Trebuchet MS"/>
              </a:rPr>
              <a:t> Międzychodzkich strażaków OSP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6030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56F43276-460F-BDE9-311B-7121DE33624A}"/>
              </a:ext>
            </a:extLst>
          </p:cNvPr>
          <p:cNvSpPr txBox="1"/>
          <p:nvPr/>
        </p:nvSpPr>
        <p:spPr>
          <a:xfrm>
            <a:off x="137508" y="3861048"/>
            <a:ext cx="357039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dirty="0">
                <a:solidFill>
                  <a:prstClr val="black"/>
                </a:solidFill>
                <a:latin typeface="Trebuchet MS"/>
              </a:rPr>
              <a:t>22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.12.2024 r. Wigilia </a:t>
            </a:r>
          </a:p>
          <a:p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międzychodzkich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pszcze</a:t>
            </a:r>
            <a:r>
              <a:rPr lang="pl-PL" sz="2000" dirty="0" err="1">
                <a:solidFill>
                  <a:prstClr val="black"/>
                </a:solidFill>
                <a:latin typeface="Trebuchet MS"/>
              </a:rPr>
              <a:t>larzy</a:t>
            </a:r>
            <a:r>
              <a:rPr lang="pl-PL" sz="2000" dirty="0">
                <a:solidFill>
                  <a:prstClr val="black"/>
                </a:solidFill>
                <a:latin typeface="Trebuchet MS"/>
              </a:rPr>
              <a:t>.</a:t>
            </a:r>
            <a:br>
              <a:rPr lang="pl-PL" sz="2000" dirty="0">
                <a:solidFill>
                  <a:prstClr val="black"/>
                </a:solidFill>
                <a:latin typeface="Trebuchet MS"/>
              </a:rPr>
            </a:b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Maciej Napierała odznaczony </a:t>
            </a:r>
          </a:p>
          <a:p>
            <a:r>
              <a:rPr lang="pl-PL" sz="2000" dirty="0">
                <a:solidFill>
                  <a:prstClr val="black"/>
                </a:solidFill>
                <a:latin typeface="Trebuchet MS"/>
              </a:rPr>
              <a:t>M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edalem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„Za Zasługi dla Pszczelarstwa”</a:t>
            </a:r>
          </a:p>
        </p:txBody>
      </p:sp>
      <p:pic>
        <p:nvPicPr>
          <p:cNvPr id="1026" name="Picture 2" descr="Może być zdjęciem przedstawiającym 8 osób">
            <a:extLst>
              <a:ext uri="{FF2B5EF4-FFF2-40B4-BE49-F238E27FC236}">
                <a16:creationId xmlns:a16="http://schemas.microsoft.com/office/drawing/2014/main" id="{4DEB5B58-2EFA-A986-8DD0-DC5155BBC9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0"/>
          <a:stretch/>
        </p:blipFill>
        <p:spPr bwMode="auto">
          <a:xfrm>
            <a:off x="311528" y="155113"/>
            <a:ext cx="7140792" cy="329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DD5819B-77F9-C27B-E2F4-4447553AA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697443"/>
            <a:ext cx="5340592" cy="400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161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że być zdjęciem przedstawiającym 5 osób i tekst">
            <a:extLst>
              <a:ext uri="{FF2B5EF4-FFF2-40B4-BE49-F238E27FC236}">
                <a16:creationId xmlns:a16="http://schemas.microsoft.com/office/drawing/2014/main" id="{00C5A5DB-8792-DC4E-64D7-29E68A3271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/>
          <a:stretch/>
        </p:blipFill>
        <p:spPr bwMode="auto">
          <a:xfrm>
            <a:off x="323528" y="260648"/>
            <a:ext cx="381365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B0D61FF-7F66-15C2-B412-9C24A815FB3D}"/>
              </a:ext>
            </a:extLst>
          </p:cNvPr>
          <p:cNvSpPr txBox="1"/>
          <p:nvPr/>
        </p:nvSpPr>
        <p:spPr>
          <a:xfrm>
            <a:off x="179512" y="4941168"/>
            <a:ext cx="49685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27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.12.2024 r. 106 rocznica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Wybuchu Powstania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Wielkopolskiego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w Międzychodzie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1D0E765-93CE-FBAD-7071-A73CBD178A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6" t="21673" r="-54" b="478"/>
          <a:stretch/>
        </p:blipFill>
        <p:spPr>
          <a:xfrm>
            <a:off x="4718781" y="222901"/>
            <a:ext cx="4032448" cy="641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83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87FEB5C-668C-A8CC-0C18-D9B3D09F7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200579"/>
            <a:ext cx="7596336" cy="569725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CCCD26FE-003A-49BB-573C-65D20B2F6540}"/>
              </a:ext>
            </a:extLst>
          </p:cNvPr>
          <p:cNvSpPr txBox="1"/>
          <p:nvPr/>
        </p:nvSpPr>
        <p:spPr>
          <a:xfrm>
            <a:off x="179512" y="5897831"/>
            <a:ext cx="8676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27.12.2024 r. rocznica Wybuchu Powstania Wielkopolskiego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– pokłon Bohaterom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2796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440D6C8-56D1-01CA-3E9F-1D9142967E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156739"/>
              </p:ext>
            </p:extLst>
          </p:nvPr>
        </p:nvGraphicFramePr>
        <p:xfrm>
          <a:off x="359532" y="908720"/>
          <a:ext cx="8424936" cy="5354985"/>
        </p:xfrm>
        <a:graphic>
          <a:graphicData uri="http://schemas.openxmlformats.org/drawingml/2006/table">
            <a:tbl>
              <a:tblPr firstRow="1" firstCol="1" bandRow="1"/>
              <a:tblGrid>
                <a:gridCol w="5364596">
                  <a:extLst>
                    <a:ext uri="{9D8B030D-6E8A-4147-A177-3AD203B41FA5}">
                      <a16:colId xmlns:a16="http://schemas.microsoft.com/office/drawing/2014/main" val="2015904357"/>
                    </a:ext>
                  </a:extLst>
                </a:gridCol>
                <a:gridCol w="1395629">
                  <a:extLst>
                    <a:ext uri="{9D8B030D-6E8A-4147-A177-3AD203B41FA5}">
                      <a16:colId xmlns:a16="http://schemas.microsoft.com/office/drawing/2014/main" val="4030932932"/>
                    </a:ext>
                  </a:extLst>
                </a:gridCol>
                <a:gridCol w="1664711">
                  <a:extLst>
                    <a:ext uri="{9D8B030D-6E8A-4147-A177-3AD203B41FA5}">
                      <a16:colId xmlns:a16="http://schemas.microsoft.com/office/drawing/2014/main" val="3342086785"/>
                    </a:ext>
                  </a:extLst>
                </a:gridCol>
              </a:tblGrid>
              <a:tr h="7821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24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Liczba radnych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Posiedzenia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8866281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Sesja, w tym 1 nadzwyczajna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907340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Rewizyjna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5492455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Budżetu i Rozwoju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723799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Społeczna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4113786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Skarg, Wniosków i Petycji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7415481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Rolnictwa i Ochrony Środowiska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143562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Wspólna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40089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Zespół ds. </a:t>
                      </a:r>
                      <a:r>
                        <a:rPr kumimoji="0" lang="pl-PL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opracowania koncepcji zagospodarowania pl. Kościuszki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5227897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Razem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816270"/>
                  </a:ext>
                </a:extLst>
              </a:tr>
            </a:tbl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0220DCB7-D712-8656-F941-7B941C684F6B}"/>
              </a:ext>
            </a:extLst>
          </p:cNvPr>
          <p:cNvSpPr txBox="1"/>
          <p:nvPr/>
        </p:nvSpPr>
        <p:spPr>
          <a:xfrm>
            <a:off x="755576" y="147935"/>
            <a:ext cx="76328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Posiedzenia sesji, komisji stałych i zespołu:</a:t>
            </a:r>
          </a:p>
        </p:txBody>
      </p:sp>
    </p:spTree>
    <p:extLst>
      <p:ext uri="{BB962C8B-B14F-4D97-AF65-F5344CB8AC3E}">
        <p14:creationId xmlns:p14="http://schemas.microsoft.com/office/powerpoint/2010/main" val="256237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696" y="2636911"/>
            <a:ext cx="53254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800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50944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D57C420A-DDDA-2C76-BD46-7D33E6BC6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673806"/>
              </p:ext>
            </p:extLst>
          </p:nvPr>
        </p:nvGraphicFramePr>
        <p:xfrm>
          <a:off x="769268" y="924190"/>
          <a:ext cx="7605464" cy="5745170"/>
        </p:xfrm>
        <a:graphic>
          <a:graphicData uri="http://schemas.openxmlformats.org/drawingml/2006/table">
            <a:tbl>
              <a:tblPr/>
              <a:tblGrid>
                <a:gridCol w="6368989">
                  <a:extLst>
                    <a:ext uri="{9D8B030D-6E8A-4147-A177-3AD203B41FA5}">
                      <a16:colId xmlns:a16="http://schemas.microsoft.com/office/drawing/2014/main" val="2880491188"/>
                    </a:ext>
                  </a:extLst>
                </a:gridCol>
                <a:gridCol w="1236475">
                  <a:extLst>
                    <a:ext uri="{9D8B030D-6E8A-4147-A177-3AD203B41FA5}">
                      <a16:colId xmlns:a16="http://schemas.microsoft.com/office/drawing/2014/main" val="2258798965"/>
                    </a:ext>
                  </a:extLst>
                </a:gridCol>
              </a:tblGrid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podjęte uchwały łącznie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651366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budżetowe </a:t>
                      </a:r>
                      <a:r>
                        <a:rPr lang="pl-PL" sz="28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(w tym WPF)</a:t>
                      </a: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9234531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2800" b="1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mpzp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866888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podatki, opłaty lokalne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54406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dotacyjne </a:t>
                      </a:r>
                      <a:r>
                        <a:rPr lang="pl-PL" sz="28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(dotacje, pomoc, finanse)</a:t>
                      </a: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324384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organizacyjne rady </a:t>
                      </a:r>
                      <a:r>
                        <a:rPr lang="pl-PL" sz="28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(w tym skargi, petycje)</a:t>
                      </a: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1972929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społeczne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850050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programy </a:t>
                      </a:r>
                      <a:r>
                        <a:rPr lang="pl-PL" sz="28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(plany, regulaminy, konsultacje)</a:t>
                      </a: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857275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gospodarka odpadami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094654"/>
                  </a:ext>
                </a:extLst>
              </a:tr>
              <a:tr h="574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pozostałe</a:t>
                      </a:r>
                      <a:endParaRPr lang="pl-PL" sz="2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2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pl-PL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4" marR="5084" marT="5084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676826"/>
                  </a:ext>
                </a:extLst>
              </a:tr>
            </a:tbl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7AB0780D-07FC-8808-AAE0-9F2B1EA5728D}"/>
              </a:ext>
            </a:extLst>
          </p:cNvPr>
          <p:cNvSpPr txBox="1"/>
          <p:nvPr/>
        </p:nvSpPr>
        <p:spPr>
          <a:xfrm>
            <a:off x="1979712" y="204110"/>
            <a:ext cx="47525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Zakres tematyczny uchwał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621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650D676-61AE-9144-EB88-4BBAF02FB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442990"/>
              </p:ext>
            </p:extLst>
          </p:nvPr>
        </p:nvGraphicFramePr>
        <p:xfrm>
          <a:off x="125506" y="2276872"/>
          <a:ext cx="8892988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56384">
                  <a:extLst>
                    <a:ext uri="{9D8B030D-6E8A-4147-A177-3AD203B41FA5}">
                      <a16:colId xmlns:a16="http://schemas.microsoft.com/office/drawing/2014/main" val="3151488988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57351311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151060361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642934030"/>
                    </a:ext>
                  </a:extLst>
                </a:gridCol>
              </a:tblGrid>
              <a:tr h="67887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Radna/Radny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Zapytania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Interpelacje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Łącznie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885052"/>
                  </a:ext>
                </a:extLst>
              </a:tr>
              <a:tr h="678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Grzegorz Olszewski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097896"/>
                  </a:ext>
                </a:extLst>
              </a:tr>
              <a:tr h="678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Ryszard Sulej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5956577"/>
                  </a:ext>
                </a:extLst>
              </a:tr>
              <a:tr h="678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Tomasz Tomala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983186"/>
                  </a:ext>
                </a:extLst>
              </a:tr>
              <a:tr h="668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Karolina </a:t>
                      </a:r>
                      <a:r>
                        <a:rPr lang="pl-PL" sz="32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Wicenty</a:t>
                      </a:r>
                      <a:endParaRPr lang="pl-PL" sz="3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pl-PL" sz="32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7734725"/>
                  </a:ext>
                </a:extLst>
              </a:tr>
            </a:tbl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217655D0-59AC-8C18-FDBE-635551B3AED4}"/>
              </a:ext>
            </a:extLst>
          </p:cNvPr>
          <p:cNvSpPr txBox="1"/>
          <p:nvPr/>
        </p:nvSpPr>
        <p:spPr>
          <a:xfrm>
            <a:off x="269522" y="116632"/>
            <a:ext cx="8604956" cy="185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Interpelacje i zapytania 2024 rok: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Radni złożyli łącznie 22 interpelacji i zapytania,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tym </a:t>
            </a:r>
            <a:r>
              <a:rPr lang="pl-PL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interpelacji i </a:t>
            </a:r>
            <a:r>
              <a:rPr lang="pl-PL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pl-PL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zapyt</a:t>
            </a:r>
            <a:r>
              <a:rPr lang="pl-PL" sz="32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ań</a:t>
            </a: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93230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5" y="85969"/>
            <a:ext cx="9036496" cy="634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Frekwencja na 10 sesjach wyniosła 95,4%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tak w: </a:t>
            </a:r>
          </a:p>
          <a:p>
            <a:pPr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- 5 sesjach uczestniczyli wszyscy radni;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- 3 sesjach nieobecny był 1 radnych;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- 2 sesjach nieobecnych było 2 radnych. </a:t>
            </a:r>
          </a:p>
          <a:p>
            <a:pPr>
              <a:spcAft>
                <a:spcPts val="800"/>
              </a:spcAft>
            </a:pP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wszystkich sesjach uczestniczyli Radni: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Piotr Ciesielski, Adam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Dobkowicz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Mateusz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Grzela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Witold Marciniak, Maciej Napierała, Dariusz Nowak,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Grzegorz Olszewski, Ryszard Sulej i Tomasz Tomala.</a:t>
            </a:r>
          </a:p>
          <a:p>
            <a:pPr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wszystkich komisjach uczestniczyli Radni: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Piotr Ciesielski, Dariusz Nowak, Grzegorz Olszewski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Ryszard Sulej.</a:t>
            </a:r>
          </a:p>
        </p:txBody>
      </p:sp>
    </p:spTree>
    <p:extLst>
      <p:ext uri="{BB962C8B-B14F-4D97-AF65-F5344CB8AC3E}">
        <p14:creationId xmlns:p14="http://schemas.microsoft.com/office/powerpoint/2010/main" val="311537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5E9DFE53-E0F2-896F-E24E-9F22A7E1A5AD}"/>
              </a:ext>
            </a:extLst>
          </p:cNvPr>
          <p:cNvSpPr txBox="1"/>
          <p:nvPr/>
        </p:nvSpPr>
        <p:spPr>
          <a:xfrm>
            <a:off x="0" y="188640"/>
            <a:ext cx="9144000" cy="647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40"/>
              </a:spcAft>
            </a:pPr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Zagadnienia omawiane na Komisji Wspólnej:</a:t>
            </a:r>
            <a:b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800" dirty="0">
                <a:solidFill>
                  <a:srgbClr val="00000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Rozliczenie dotacji</a:t>
            </a:r>
            <a:r>
              <a:rPr lang="pl-PL" sz="28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udzielonych klubom i organizacjom w 2023 roku</a:t>
            </a:r>
            <a:r>
              <a:rPr lang="pl-PL" sz="2800" dirty="0">
                <a:solidFill>
                  <a:srgbClr val="00000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endParaRPr lang="pl-PL" sz="2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800" dirty="0">
                <a:solidFill>
                  <a:srgbClr val="00000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Zapoznanie się z działalnością MSK „AQUALIFT”; </a:t>
            </a:r>
          </a:p>
          <a:p>
            <a:r>
              <a:rPr lang="pl-PL" sz="2800" dirty="0">
                <a:solidFill>
                  <a:srgbClr val="00000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Zapoznanie się z działalnością klubu „Warta”;</a:t>
            </a:r>
            <a:endParaRPr lang="pl-PL" sz="2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Zapoznanie się ze stanowiskiem dyrektorów niepublicznych przedszkoli w sprawie dotacji;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Zapoznanie się z działalnością Straży Miejskiej w 2023 roku i planowane działania w 2024 roku;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Projekt 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Strategii Rozwoju Gminy Międzychód na lata 2023 – 2030;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Informacja o stanie Ochotniczej Straży Pożarnej w Gminie Międzychód – potrzeby a możliwości realizacji.</a:t>
            </a:r>
            <a:endParaRPr lang="pl-PL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050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6672"/>
            <a:ext cx="92525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/>
              <a:t>Przedstawiciele Rady Miejskiej są członkami organów gminny i powiatowych:</a:t>
            </a:r>
          </a:p>
          <a:p>
            <a:r>
              <a:rPr lang="pl-PL" sz="2800" dirty="0"/>
              <a:t>Radny </a:t>
            </a:r>
            <a:r>
              <a:rPr lang="pl-PL" sz="2800" b="1" dirty="0"/>
              <a:t>Jacek Barkowski </a:t>
            </a:r>
            <a:r>
              <a:rPr lang="pl-PL" sz="2800" dirty="0"/>
              <a:t>- Społeczna Rada SPZOZ; </a:t>
            </a:r>
          </a:p>
          <a:p>
            <a:r>
              <a:rPr lang="pl-PL" sz="2800" dirty="0"/>
              <a:t>Radny </a:t>
            </a:r>
            <a:r>
              <a:rPr lang="pl-PL" sz="2800" b="1" dirty="0"/>
              <a:t>Witold Marciniak </a:t>
            </a:r>
            <a:r>
              <a:rPr lang="pl-PL" sz="2800" dirty="0"/>
              <a:t>- Rada Seniorów; </a:t>
            </a:r>
          </a:p>
          <a:p>
            <a:r>
              <a:rPr lang="pl-PL" sz="2800" dirty="0"/>
              <a:t>Radny </a:t>
            </a:r>
            <a:r>
              <a:rPr lang="pl-PL" sz="2800" b="1" dirty="0"/>
              <a:t>Ryszard Sulej </a:t>
            </a:r>
            <a:r>
              <a:rPr lang="pl-PL" sz="2800" dirty="0"/>
              <a:t>– Społeczna Komisja Mieszkaniowa;</a:t>
            </a:r>
          </a:p>
          <a:p>
            <a:r>
              <a:rPr lang="pl-PL" sz="2800" dirty="0"/>
              <a:t>Radny </a:t>
            </a:r>
            <a:r>
              <a:rPr lang="pl-PL" sz="2800" b="1" dirty="0"/>
              <a:t>Wojciech Mamet </a:t>
            </a:r>
            <a:r>
              <a:rPr lang="pl-PL" sz="2800" dirty="0"/>
              <a:t>- Powiatowa Rada Rynku Pracy, Zespół Lokalnej Współpracy Nadleśnictwo Międzychód, Zespół Interdyscyplinarny, Komisja Przeciwdziałania Alkoholizmowi, Zespół ds. opracowania koncepcji zagospodarowania pl. Kościuszki;</a:t>
            </a:r>
            <a:br>
              <a:rPr lang="pl-PL" sz="2800" dirty="0"/>
            </a:br>
            <a:r>
              <a:rPr lang="pl-PL" sz="2800" dirty="0"/>
              <a:t>Radny </a:t>
            </a:r>
            <a:r>
              <a:rPr lang="pl-PL" sz="2800" b="1" dirty="0"/>
              <a:t>Piotr Ciesielski </a:t>
            </a:r>
            <a:r>
              <a:rPr lang="pl-PL" sz="2800" dirty="0"/>
              <a:t>– Zespół ds. opracowania koncepcji zagospodarowania pl. Kościuszki.</a:t>
            </a:r>
          </a:p>
        </p:txBody>
      </p:sp>
    </p:spTree>
    <p:extLst>
      <p:ext uri="{BB962C8B-B14F-4D97-AF65-F5344CB8AC3E}">
        <p14:creationId xmlns:p14="http://schemas.microsoft.com/office/powerpoint/2010/main" val="124822094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4109</TotalTime>
  <Words>1116</Words>
  <Application>Microsoft Office PowerPoint</Application>
  <PresentationFormat>Pokaz na ekranie (4:3)</PresentationFormat>
  <Paragraphs>180</Paragraphs>
  <Slides>40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5" baseType="lpstr">
      <vt:lpstr>Calibri</vt:lpstr>
      <vt:lpstr>Georgia</vt:lpstr>
      <vt:lpstr>Times New Roman</vt:lpstr>
      <vt:lpstr>Trebuchet MS</vt:lpstr>
      <vt:lpstr>Slipstream</vt:lpstr>
      <vt:lpstr>Sprawozdanie z działalności Rady Miejskiej Międzychodu za 2024 rok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Sprawozdanie z działalności Rady Miejskiej Międzychodu za rok 2019</dc:title>
  <dc:creator>Ryszard</dc:creator>
  <cp:lastModifiedBy>Ryszard Sulej</cp:lastModifiedBy>
  <cp:revision>96</cp:revision>
  <dcterms:created xsi:type="dcterms:W3CDTF">2019-12-15T17:04:26Z</dcterms:created>
  <dcterms:modified xsi:type="dcterms:W3CDTF">2025-01-31T11:11:05Z</dcterms:modified>
</cp:coreProperties>
</file>