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1"/>
  </p:notesMasterIdLst>
  <p:sldIdLst>
    <p:sldId id="256" r:id="rId2"/>
    <p:sldId id="440" r:id="rId3"/>
    <p:sldId id="412" r:id="rId4"/>
    <p:sldId id="498" r:id="rId5"/>
    <p:sldId id="491" r:id="rId6"/>
    <p:sldId id="492" r:id="rId7"/>
    <p:sldId id="493" r:id="rId8"/>
    <p:sldId id="485" r:id="rId9"/>
    <p:sldId id="545" r:id="rId10"/>
    <p:sldId id="489" r:id="rId11"/>
    <p:sldId id="488" r:id="rId12"/>
    <p:sldId id="486" r:id="rId13"/>
    <p:sldId id="484" r:id="rId14"/>
    <p:sldId id="490" r:id="rId15"/>
    <p:sldId id="483" r:id="rId16"/>
    <p:sldId id="487" r:id="rId17"/>
    <p:sldId id="544" r:id="rId18"/>
    <p:sldId id="261" r:id="rId19"/>
    <p:sldId id="473" r:id="rId20"/>
    <p:sldId id="303" r:id="rId21"/>
    <p:sldId id="514" r:id="rId22"/>
    <p:sldId id="441" r:id="rId23"/>
    <p:sldId id="446" r:id="rId24"/>
    <p:sldId id="471" r:id="rId25"/>
    <p:sldId id="499" r:id="rId26"/>
    <p:sldId id="470" r:id="rId27"/>
    <p:sldId id="501" r:id="rId28"/>
    <p:sldId id="502" r:id="rId29"/>
    <p:sldId id="503" r:id="rId30"/>
    <p:sldId id="504" r:id="rId31"/>
    <p:sldId id="515" r:id="rId32"/>
    <p:sldId id="526" r:id="rId33"/>
    <p:sldId id="516" r:id="rId34"/>
    <p:sldId id="506" r:id="rId35"/>
    <p:sldId id="505" r:id="rId36"/>
    <p:sldId id="500" r:id="rId37"/>
    <p:sldId id="507" r:id="rId38"/>
    <p:sldId id="508" r:id="rId39"/>
    <p:sldId id="510" r:id="rId40"/>
    <p:sldId id="511" r:id="rId41"/>
    <p:sldId id="509" r:id="rId42"/>
    <p:sldId id="512" r:id="rId43"/>
    <p:sldId id="481" r:id="rId44"/>
    <p:sldId id="469" r:id="rId45"/>
    <p:sldId id="513" r:id="rId46"/>
    <p:sldId id="466" r:id="rId47"/>
    <p:sldId id="517" r:id="rId48"/>
    <p:sldId id="518" r:id="rId49"/>
    <p:sldId id="519" r:id="rId50"/>
    <p:sldId id="522" r:id="rId51"/>
    <p:sldId id="521" r:id="rId52"/>
    <p:sldId id="520" r:id="rId53"/>
    <p:sldId id="443" r:id="rId54"/>
    <p:sldId id="523" r:id="rId55"/>
    <p:sldId id="457" r:id="rId56"/>
    <p:sldId id="525" r:id="rId57"/>
    <p:sldId id="472" r:id="rId58"/>
    <p:sldId id="524" r:id="rId59"/>
    <p:sldId id="541" r:id="rId60"/>
    <p:sldId id="460" r:id="rId61"/>
    <p:sldId id="474" r:id="rId62"/>
    <p:sldId id="442" r:id="rId63"/>
    <p:sldId id="464" r:id="rId64"/>
    <p:sldId id="528" r:id="rId65"/>
    <p:sldId id="529" r:id="rId66"/>
    <p:sldId id="530" r:id="rId67"/>
    <p:sldId id="532" r:id="rId68"/>
    <p:sldId id="536" r:id="rId69"/>
    <p:sldId id="537" r:id="rId70"/>
    <p:sldId id="531" r:id="rId71"/>
    <p:sldId id="538" r:id="rId72"/>
    <p:sldId id="533" r:id="rId73"/>
    <p:sldId id="534" r:id="rId74"/>
    <p:sldId id="542" r:id="rId75"/>
    <p:sldId id="539" r:id="rId76"/>
    <p:sldId id="535" r:id="rId77"/>
    <p:sldId id="540" r:id="rId78"/>
    <p:sldId id="543" r:id="rId79"/>
    <p:sldId id="300" r:id="rId80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yszard Sulej" initials="RS" lastIdx="1" clrIdx="0">
    <p:extLst>
      <p:ext uri="{19B8F6BF-5375-455C-9EA6-DF929625EA0E}">
        <p15:presenceInfo xmlns:p15="http://schemas.microsoft.com/office/powerpoint/2012/main" userId="516d63b2782375d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1536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Relationship Id="rId86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61" Type="http://schemas.openxmlformats.org/officeDocument/2006/relationships/slide" Target="slides/slide60.xml"/><Relationship Id="rId82" Type="http://schemas.openxmlformats.org/officeDocument/2006/relationships/commentAuthors" Target="commentAuthor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1-13T23:43:09.555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0 0 24575,'0'0'-8191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1-13T23:43:12.516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67 1 24575,'-4'0'0,"-6"0"0,-5 0 0,-4 0 0,1 0-8191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63D29F-0E52-47FD-B948-B8DECB936A5F}" type="datetimeFigureOut">
              <a:rPr lang="pl-PL" smtClean="0"/>
              <a:t>27.01.2026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ED3C90-1769-427D-A1A1-05719F04F37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33891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947DC-2989-4D38-8350-5998D997C497}" type="datetimeFigureOut">
              <a:rPr lang="pl-PL" smtClean="0"/>
              <a:pPr/>
              <a:t>27.01.2026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9C5F1-47D6-4A97-82D8-148BBABC9970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947DC-2989-4D38-8350-5998D997C497}" type="datetimeFigureOut">
              <a:rPr lang="pl-PL" smtClean="0"/>
              <a:pPr/>
              <a:t>27.01.2026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9C5F1-47D6-4A97-82D8-148BBABC9970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947DC-2989-4D38-8350-5998D997C497}" type="datetimeFigureOut">
              <a:rPr lang="pl-PL" smtClean="0"/>
              <a:pPr/>
              <a:t>27.01.2026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9C5F1-47D6-4A97-82D8-148BBABC9970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947DC-2989-4D38-8350-5998D997C497}" type="datetimeFigureOut">
              <a:rPr lang="pl-PL" smtClean="0"/>
              <a:pPr/>
              <a:t>27.01.2026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9C5F1-47D6-4A97-82D8-148BBABC9970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947DC-2989-4D38-8350-5998D997C497}" type="datetimeFigureOut">
              <a:rPr lang="pl-PL" smtClean="0"/>
              <a:pPr/>
              <a:t>27.01.2026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9C5F1-47D6-4A97-82D8-148BBABC9970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947DC-2989-4D38-8350-5998D997C497}" type="datetimeFigureOut">
              <a:rPr lang="pl-PL" smtClean="0"/>
              <a:pPr/>
              <a:t>27.01.2026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9C5F1-47D6-4A97-82D8-148BBABC9970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947DC-2989-4D38-8350-5998D997C497}" type="datetimeFigureOut">
              <a:rPr lang="pl-PL" smtClean="0"/>
              <a:pPr/>
              <a:t>27.01.2026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9C5F1-47D6-4A97-82D8-148BBABC9970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947DC-2989-4D38-8350-5998D997C497}" type="datetimeFigureOut">
              <a:rPr lang="pl-PL" smtClean="0"/>
              <a:pPr/>
              <a:t>27.01.2026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9C5F1-47D6-4A97-82D8-148BBABC9970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947DC-2989-4D38-8350-5998D997C497}" type="datetimeFigureOut">
              <a:rPr lang="pl-PL" smtClean="0"/>
              <a:pPr/>
              <a:t>27.01.2026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9C5F1-47D6-4A97-82D8-148BBABC9970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947DC-2989-4D38-8350-5998D997C497}" type="datetimeFigureOut">
              <a:rPr lang="pl-PL" smtClean="0"/>
              <a:pPr/>
              <a:t>27.01.2026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9C5F1-47D6-4A97-82D8-148BBABC9970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947DC-2989-4D38-8350-5998D997C497}" type="datetimeFigureOut">
              <a:rPr lang="pl-PL" smtClean="0"/>
              <a:pPr/>
              <a:t>27.01.2026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9C5F1-47D6-4A97-82D8-148BBABC9970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19947DC-2989-4D38-8350-5998D997C497}" type="datetimeFigureOut">
              <a:rPr lang="pl-PL" smtClean="0"/>
              <a:pPr/>
              <a:t>27.01.2026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439C5F1-47D6-4A97-82D8-148BBABC9970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customXml" Target="../ink/ink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6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9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2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7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0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3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6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g"/><Relationship Id="rId2" Type="http://schemas.openxmlformats.org/officeDocument/2006/relationships/image" Target="../media/image97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3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2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115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g"/><Relationship Id="rId2" Type="http://schemas.openxmlformats.org/officeDocument/2006/relationships/image" Target="../media/image11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9.jpe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6.jp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g"/><Relationship Id="rId2" Type="http://schemas.openxmlformats.org/officeDocument/2006/relationships/image" Target="../media/image129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g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g"/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6.jp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g"/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3648" y="5517232"/>
            <a:ext cx="5637010" cy="882119"/>
          </a:xfrm>
        </p:spPr>
        <p:txBody>
          <a:bodyPr/>
          <a:lstStyle/>
          <a:p>
            <a:pPr algn="ctr"/>
            <a:r>
              <a:rPr lang="pl-PL" dirty="0"/>
              <a:t>Ryszard Sulej</a:t>
            </a:r>
          </a:p>
          <a:p>
            <a:pPr algn="ctr"/>
            <a:r>
              <a:rPr lang="pl-PL" dirty="0"/>
              <a:t>Międzychód, 27.01.2026 roku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12" y="1124744"/>
            <a:ext cx="8712968" cy="2592288"/>
          </a:xfrm>
        </p:spPr>
        <p:txBody>
          <a:bodyPr/>
          <a:lstStyle/>
          <a:p>
            <a:pPr marL="182880" indent="0" algn="ctr">
              <a:buNone/>
            </a:pPr>
            <a:r>
              <a:rPr lang="pl-PL" sz="4800" dirty="0"/>
              <a:t>Sprawozdanie z działalności Rady Miejskiej Międzychodu w 2025 roku</a:t>
            </a:r>
          </a:p>
        </p:txBody>
      </p:sp>
    </p:spTree>
    <p:extLst>
      <p:ext uri="{BB962C8B-B14F-4D97-AF65-F5344CB8AC3E}">
        <p14:creationId xmlns:p14="http://schemas.microsoft.com/office/powerpoint/2010/main" val="2554175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07462AE2-0AC5-5DEB-2806-9B49E896E4FA}"/>
              </a:ext>
            </a:extLst>
          </p:cNvPr>
          <p:cNvSpPr txBox="1"/>
          <p:nvPr/>
        </p:nvSpPr>
        <p:spPr>
          <a:xfrm>
            <a:off x="70992" y="188640"/>
            <a:ext cx="9073008" cy="60631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8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Zagadnienia omawiane na Komisji Wspólnej (</a:t>
            </a:r>
            <a:r>
              <a:rPr lang="pl-PL" sz="2800" b="1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KRiB</a:t>
            </a:r>
            <a:r>
              <a:rPr lang="pl-PL" sz="28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):</a:t>
            </a:r>
          </a:p>
          <a:p>
            <a:pPr marL="457200" indent="-457200">
              <a:buFontTx/>
              <a:buChar char="-"/>
            </a:pPr>
            <a:r>
              <a:rPr lang="pl-PL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 wyroków oddalających skargę prokuratora na uchwały w sprawie przystąpienia do sporządzenia </a:t>
            </a:r>
            <a:r>
              <a:rPr lang="pl-PL" sz="240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mpzp</a:t>
            </a:r>
            <a:r>
              <a:rPr lang="pl-PL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</a:p>
          <a:p>
            <a:pPr marL="457200" indent="-457200">
              <a:buFontTx/>
              <a:buChar char="-"/>
            </a:pPr>
            <a:r>
              <a:rPr lang="pl-PL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Działania ochronne w ramach projektu pn. „Lasy dla mokradeł” realizowane przez Nadleśnictwo Międzychód,</a:t>
            </a:r>
          </a:p>
          <a:p>
            <a:pPr marL="457200" indent="-457200">
              <a:buFontTx/>
              <a:buChar char="-"/>
            </a:pPr>
            <a:r>
              <a:rPr lang="pl-PL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Działalność MKS „Warta” Międzychód,</a:t>
            </a:r>
          </a:p>
          <a:p>
            <a:pPr marL="457200" indent="-457200">
              <a:buFontTx/>
              <a:buChar char="-"/>
            </a:pPr>
            <a:r>
              <a:rPr lang="pl-PL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Dotacje dla klubów sportowych, organizacji i stowarzyszeń,</a:t>
            </a:r>
          </a:p>
          <a:p>
            <a:pPr marL="457200" indent="-457200">
              <a:buFontTx/>
              <a:buChar char="-"/>
            </a:pPr>
            <a:r>
              <a:rPr lang="pl-PL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Sprawozdanie z działalności Straży Miejskiej,</a:t>
            </a:r>
          </a:p>
          <a:p>
            <a:pPr marL="457200" indent="-457200">
              <a:buFontTx/>
              <a:buChar char="-"/>
            </a:pPr>
            <a:r>
              <a:rPr lang="pl-PL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Przygotowanie do remontów i inwestycji w bazie oświatowej,</a:t>
            </a:r>
          </a:p>
          <a:p>
            <a:pPr marL="457200" indent="-457200">
              <a:buFontTx/>
              <a:buChar char="-"/>
            </a:pPr>
            <a:r>
              <a:rPr lang="pl-PL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Działalność spółek </a:t>
            </a:r>
            <a:r>
              <a:rPr lang="pl-PL" sz="240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MOSTiR</a:t>
            </a:r>
            <a:r>
              <a:rPr lang="pl-PL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AQUALIFT i MPEC,</a:t>
            </a:r>
          </a:p>
          <a:p>
            <a:pPr marL="457200" indent="-457200">
              <a:buFontTx/>
              <a:buChar char="-"/>
            </a:pPr>
            <a:r>
              <a:rPr lang="pl-PL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Analiza wykonania budżetu za 2024 r.,</a:t>
            </a:r>
          </a:p>
          <a:p>
            <a:pPr marL="457200" indent="-457200">
              <a:buFontTx/>
              <a:buChar char="-"/>
            </a:pPr>
            <a:r>
              <a:rPr lang="pl-PL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Realizacja zadań w zakresie gospodarowania odpadami,</a:t>
            </a:r>
          </a:p>
          <a:p>
            <a:pPr marL="457200" indent="-457200">
              <a:buFontTx/>
              <a:buChar char="-"/>
            </a:pPr>
            <a:r>
              <a:rPr lang="pl-PL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Wnioski Komendy Powiatowej Policji i Straży Pożarnej o dotację, </a:t>
            </a:r>
          </a:p>
          <a:p>
            <a:pPr marL="457200" indent="-457200">
              <a:buFontTx/>
              <a:buChar char="-"/>
            </a:pPr>
            <a:r>
              <a:rPr lang="pl-PL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Aktualna sytuacja koncepcji rewitalizacji linii kolejowej nr 368 i 363,</a:t>
            </a:r>
          </a:p>
          <a:p>
            <a:pPr marL="457200" indent="-457200">
              <a:buFontTx/>
              <a:buChar char="-"/>
            </a:pPr>
            <a:r>
              <a:rPr lang="pl-PL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Organizacja przewozów pasażerskich,</a:t>
            </a:r>
          </a:p>
          <a:p>
            <a:pPr marL="457200" indent="-457200">
              <a:buFontTx/>
              <a:buChar char="-"/>
            </a:pPr>
            <a:r>
              <a:rPr lang="pl-PL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Funkcjonowanie służby zdrowia w gminie Międzychód,</a:t>
            </a:r>
          </a:p>
        </p:txBody>
      </p:sp>
    </p:spTree>
    <p:extLst>
      <p:ext uri="{BB962C8B-B14F-4D97-AF65-F5344CB8AC3E}">
        <p14:creationId xmlns:p14="http://schemas.microsoft.com/office/powerpoint/2010/main" val="35709039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62441735-9A5E-BB5C-70F4-6228CC5E2B43}"/>
              </a:ext>
            </a:extLst>
          </p:cNvPr>
          <p:cNvSpPr txBox="1"/>
          <p:nvPr/>
        </p:nvSpPr>
        <p:spPr>
          <a:xfrm>
            <a:off x="179512" y="116632"/>
            <a:ext cx="8928992" cy="60631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l-PL" sz="2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c.d. Zagadnienia omawiane na Komisji Wspólnej (</a:t>
            </a:r>
            <a:r>
              <a:rPr lang="pl-PL" sz="2800" b="1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KRiB</a:t>
            </a:r>
            <a:r>
              <a:rPr lang="pl-PL" sz="2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):</a:t>
            </a:r>
          </a:p>
          <a:p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 Analiza i omówienie projektu budżetu Gminy na 2026 r.,</a:t>
            </a:r>
            <a:endParaRPr lang="pl-PL" sz="24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l-PL" sz="2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 Koncepcja zaopatrzenia w ciepło gminy Międzychód;</a:t>
            </a:r>
          </a:p>
          <a:p>
            <a:r>
              <a:rPr lang="pl-PL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Spółka MPEC</a:t>
            </a:r>
            <a:r>
              <a:rPr lang="pl-PL" sz="2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zaproponowała 5 wariantów produkcji ciepła od 2030 r.: </a:t>
            </a:r>
            <a:br>
              <a:rPr lang="pl-PL" sz="2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1. </a:t>
            </a:r>
            <a:r>
              <a:rPr lang="pl-PL" sz="2400" b="0" i="0" u="none" strike="noStrike" baseline="0" dirty="0">
                <a:solidFill>
                  <a:srgbClr val="00000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ogrzewanie gazowe, </a:t>
            </a:r>
            <a:br>
              <a:rPr lang="pl-PL" sz="2400" b="0" i="0" u="none" strike="noStrike" baseline="0" dirty="0">
                <a:solidFill>
                  <a:srgbClr val="00000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400" dirty="0">
                <a:solidFill>
                  <a:srgbClr val="00000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2. </a:t>
            </a:r>
            <a:r>
              <a:rPr lang="pl-PL" sz="2400" b="0" i="0" u="none" strike="noStrike" baseline="0" dirty="0">
                <a:solidFill>
                  <a:srgbClr val="00000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latem pompy ciepła, zimą ogrzewanie gazowe,</a:t>
            </a:r>
            <a:br>
              <a:rPr lang="pl-PL" sz="2400" b="0" i="0" u="none" strike="noStrike" baseline="0" dirty="0">
                <a:solidFill>
                  <a:srgbClr val="00000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400" dirty="0">
                <a:solidFill>
                  <a:srgbClr val="00000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3. </a:t>
            </a:r>
            <a:r>
              <a:rPr lang="pl-PL" sz="2400" b="0" i="0" u="none" strike="noStrike" baseline="0" dirty="0">
                <a:solidFill>
                  <a:srgbClr val="00000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latem kogeneracja*, zimą ogrzewanie gazowe, </a:t>
            </a:r>
            <a:br>
              <a:rPr lang="pl-PL" sz="2400" b="0" i="0" u="none" strike="noStrike" baseline="0" dirty="0">
                <a:solidFill>
                  <a:srgbClr val="00000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400" b="0" i="0" u="none" strike="noStrike" baseline="0" dirty="0">
                <a:solidFill>
                  <a:srgbClr val="00000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pl-PL" sz="2400" dirty="0">
                <a:solidFill>
                  <a:srgbClr val="00000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4. </a:t>
            </a:r>
            <a:r>
              <a:rPr lang="pl-PL" sz="2400" b="0" i="0" u="none" strike="noStrike" baseline="0" dirty="0">
                <a:solidFill>
                  <a:srgbClr val="00000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ogrzewanie łączone – gaz, kogeneracja, olej, pompy ciepła, </a:t>
            </a:r>
            <a:br>
              <a:rPr lang="pl-PL" sz="2400" b="0" i="0" u="none" strike="noStrike" baseline="0" dirty="0">
                <a:solidFill>
                  <a:srgbClr val="00000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400" b="0" i="0" u="none" strike="noStrike" baseline="0" dirty="0">
                <a:solidFill>
                  <a:srgbClr val="00000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pl-PL" sz="2400" dirty="0">
                <a:solidFill>
                  <a:srgbClr val="00000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5. </a:t>
            </a:r>
            <a:r>
              <a:rPr lang="pl-PL" sz="2400" b="0" i="0" u="none" strike="noStrike" baseline="0" dirty="0">
                <a:solidFill>
                  <a:srgbClr val="00000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latem ogrzewanie z kotła na biomasę, zimą gaz</a:t>
            </a:r>
            <a:r>
              <a:rPr lang="pl-PL" sz="2400" dirty="0">
                <a:solidFill>
                  <a:srgbClr val="00000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endParaRPr lang="pl-PL" sz="2400" b="0" i="0" u="none" strike="noStrike" baseline="0" dirty="0">
              <a:solidFill>
                <a:srgbClr val="000009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l-PL" sz="2400" dirty="0">
                <a:solidFill>
                  <a:srgbClr val="00000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  Informacja z zakresu analizy oświadczeń majątkowych za 2024 r.,</a:t>
            </a:r>
          </a:p>
          <a:p>
            <a:r>
              <a:rPr lang="pl-PL" sz="2400" dirty="0">
                <a:solidFill>
                  <a:srgbClr val="00000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  Rozliczenia TPD za media,</a:t>
            </a:r>
          </a:p>
          <a:p>
            <a:pPr marL="342900" indent="-342900">
              <a:buFontTx/>
              <a:buChar char="-"/>
            </a:pPr>
            <a:r>
              <a:rPr lang="pl-PL" sz="2400" dirty="0">
                <a:solidFill>
                  <a:srgbClr val="00000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Zmiana statutu  Związku Powiatowo-Gminnego „Wielkopolski Transport Regionalny”,</a:t>
            </a:r>
          </a:p>
          <a:p>
            <a:pPr marL="342900" indent="-342900">
              <a:buFontTx/>
              <a:buChar char="-"/>
            </a:pPr>
            <a:r>
              <a:rPr lang="pl-PL" sz="2400" dirty="0">
                <a:solidFill>
                  <a:srgbClr val="00000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Powołanie CIS w Gminie Międzychód.</a:t>
            </a:r>
          </a:p>
          <a:p>
            <a:pPr marL="342900" indent="-342900">
              <a:buFontTx/>
              <a:buChar char="-"/>
            </a:pPr>
            <a:endParaRPr lang="pl-PL" sz="2400" dirty="0">
              <a:solidFill>
                <a:srgbClr val="000009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400" dirty="0">
                <a:solidFill>
                  <a:srgbClr val="00000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* 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rgbClr val="000009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produkcja energii elektrycznej i ciepła</a:t>
            </a:r>
            <a:endParaRPr lang="pl-PL" sz="2400" dirty="0">
              <a:solidFill>
                <a:srgbClr val="000009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40527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CD3E991-D9C1-6436-35CD-2837E6E606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7745" y="260648"/>
            <a:ext cx="3816424" cy="45719"/>
          </a:xfrm>
        </p:spPr>
        <p:txBody>
          <a:bodyPr/>
          <a:lstStyle/>
          <a:p>
            <a:pPr marL="0" indent="0" algn="l">
              <a:buNone/>
            </a:pPr>
            <a:br>
              <a:rPr lang="pl-PL" dirty="0"/>
            </a:br>
            <a:endParaRPr lang="pl-PL" dirty="0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C3081A5B-162D-1C30-8AEA-A19446CCB6B8}"/>
              </a:ext>
            </a:extLst>
          </p:cNvPr>
          <p:cNvSpPr txBox="1"/>
          <p:nvPr/>
        </p:nvSpPr>
        <p:spPr>
          <a:xfrm>
            <a:off x="107504" y="1052736"/>
            <a:ext cx="8928992" cy="5440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3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Petycja w sprawie obrony konstytucyjnej zasady niezawisłości i niezależności sędziów polskich z 05.03.2025 r.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3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Petycja w sprawie uchylenia Uchwały Nr LXVIII/588/2023 Rady Miejskiej Międzychodu z dnia 25 kwietnia 2023 r. w sprawie przystąpienia do sporządzenia zmiany miejscowego planu zagospodarowania przestrzennego gminy Międzychód - część obrębu Gorzyń (przy drodze powiatowej 1719P) z dnia 11.03.2025 r.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9FA95843-2EB5-2487-C1D3-F8F041018A69}"/>
              </a:ext>
            </a:extLst>
          </p:cNvPr>
          <p:cNvSpPr txBox="1"/>
          <p:nvPr/>
        </p:nvSpPr>
        <p:spPr>
          <a:xfrm>
            <a:off x="2123728" y="281040"/>
            <a:ext cx="458992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32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Petycje w </a:t>
            </a:r>
            <a:r>
              <a:rPr lang="pl-PL" sz="3200" b="1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2025 r.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28842018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762828-87B6-8F63-CB6F-B2D6B53A8C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34F725FD-0518-9051-D426-F96ECD5AB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187682"/>
              </p:ext>
            </p:extLst>
          </p:nvPr>
        </p:nvGraphicFramePr>
        <p:xfrm>
          <a:off x="125506" y="1706749"/>
          <a:ext cx="8892988" cy="4739381"/>
        </p:xfrm>
        <a:graphic>
          <a:graphicData uri="http://schemas.openxmlformats.org/drawingml/2006/table">
            <a:tbl>
              <a:tblPr firstRow="1" firstCol="1" bandRow="1"/>
              <a:tblGrid>
                <a:gridCol w="3456384">
                  <a:extLst>
                    <a:ext uri="{9D8B030D-6E8A-4147-A177-3AD203B41FA5}">
                      <a16:colId xmlns:a16="http://schemas.microsoft.com/office/drawing/2014/main" val="3151488988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1573513119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val="151060361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642934030"/>
                    </a:ext>
                  </a:extLst>
                </a:gridCol>
              </a:tblGrid>
              <a:tr h="71413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Radna/Radny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Zapytania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Interpelacje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Łącznie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5885052"/>
                  </a:ext>
                </a:extLst>
              </a:tr>
              <a:tr h="5393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Maciej Napierała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1097896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Dariusz Nowak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5956577"/>
                  </a:ext>
                </a:extLst>
              </a:tr>
              <a:tr h="54079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Tomasz Tomala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5983186"/>
                  </a:ext>
                </a:extLst>
              </a:tr>
              <a:tr h="216679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Janusz Skorupa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Ryszard Sulej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Piotr Ciesielski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Grzegorz Olszewski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b="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b="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b="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b="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7734725"/>
                  </a:ext>
                </a:extLst>
              </a:tr>
            </a:tbl>
          </a:graphicData>
        </a:graphic>
      </p:graphicFrame>
      <p:sp>
        <p:nvSpPr>
          <p:cNvPr id="6" name="pole tekstowe 5">
            <a:extLst>
              <a:ext uri="{FF2B5EF4-FFF2-40B4-BE49-F238E27FC236}">
                <a16:creationId xmlns:a16="http://schemas.microsoft.com/office/drawing/2014/main" id="{6D3FA4FE-180A-F98E-667B-19073EC3EFDB}"/>
              </a:ext>
            </a:extLst>
          </p:cNvPr>
          <p:cNvSpPr txBox="1"/>
          <p:nvPr/>
        </p:nvSpPr>
        <p:spPr>
          <a:xfrm>
            <a:off x="269522" y="0"/>
            <a:ext cx="8604956" cy="1752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Interpelacje i zapytania w 202</a:t>
            </a:r>
            <a:r>
              <a:rPr lang="pl-PL" sz="32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</a:t>
            </a: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roku:</a:t>
            </a: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Radni złożyli łącznie 26 interpelacji i zapytania,</a:t>
            </a:r>
            <a:br>
              <a:rPr lang="pl-PL" sz="32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pl-PL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 tym </a:t>
            </a:r>
            <a:r>
              <a:rPr lang="pl-PL" sz="32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23</a:t>
            </a:r>
            <a:r>
              <a:rPr kumimoji="0" lang="pl-PL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interpelacje i 3 zapytania.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Pismo odręczne 1">
                <a:extLst>
                  <a:ext uri="{FF2B5EF4-FFF2-40B4-BE49-F238E27FC236}">
                    <a16:creationId xmlns:a16="http://schemas.microsoft.com/office/drawing/2014/main" id="{0057A1CF-5E7E-FCEC-46C1-E7BFB28AC3F0}"/>
                  </a:ext>
                </a:extLst>
              </p14:cNvPr>
              <p14:cNvContentPartPr/>
              <p14:nvPr/>
            </p14:nvContentPartPr>
            <p14:xfrm>
              <a:off x="-1362911" y="968139"/>
              <a:ext cx="360" cy="360"/>
            </p14:xfrm>
          </p:contentPart>
        </mc:Choice>
        <mc:Fallback xmlns="">
          <p:pic>
            <p:nvPicPr>
              <p:cNvPr id="2" name="Pismo odręczne 1">
                <a:extLst>
                  <a:ext uri="{FF2B5EF4-FFF2-40B4-BE49-F238E27FC236}">
                    <a16:creationId xmlns:a16="http://schemas.microsoft.com/office/drawing/2014/main" id="{1BE6801B-DC15-06D7-FAA8-595B7896BC5F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1371911" y="959139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Pismo odręczne 2">
                <a:extLst>
                  <a:ext uri="{FF2B5EF4-FFF2-40B4-BE49-F238E27FC236}">
                    <a16:creationId xmlns:a16="http://schemas.microsoft.com/office/drawing/2014/main" id="{8AD733CB-101D-482C-61DB-FE30130D1649}"/>
                  </a:ext>
                </a:extLst>
              </p14:cNvPr>
              <p14:cNvContentPartPr/>
              <p14:nvPr/>
            </p14:nvContentPartPr>
            <p14:xfrm>
              <a:off x="2100289" y="546579"/>
              <a:ext cx="24480" cy="360"/>
            </p14:xfrm>
          </p:contentPart>
        </mc:Choice>
        <mc:Fallback xmlns="">
          <p:pic>
            <p:nvPicPr>
              <p:cNvPr id="3" name="Pismo odręczne 2">
                <a:extLst>
                  <a:ext uri="{FF2B5EF4-FFF2-40B4-BE49-F238E27FC236}">
                    <a16:creationId xmlns:a16="http://schemas.microsoft.com/office/drawing/2014/main" id="{61F7F0C0-68A5-5F06-7D27-04A84205E48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091649" y="537939"/>
                <a:ext cx="42120" cy="1800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9" name="Tabela 8">
            <a:extLst>
              <a:ext uri="{FF2B5EF4-FFF2-40B4-BE49-F238E27FC236}">
                <a16:creationId xmlns:a16="http://schemas.microsoft.com/office/drawing/2014/main" id="{117B7D71-9DF5-7623-FAB4-E7C4A5DDE9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1689602"/>
              </p:ext>
            </p:extLst>
          </p:nvPr>
        </p:nvGraphicFramePr>
        <p:xfrm>
          <a:off x="134471" y="4635822"/>
          <a:ext cx="8875058" cy="629399"/>
        </p:xfrm>
        <a:graphic>
          <a:graphicData uri="http://schemas.openxmlformats.org/drawingml/2006/table">
            <a:tbl>
              <a:tblPr/>
              <a:tblGrid>
                <a:gridCol w="8875058">
                  <a:extLst>
                    <a:ext uri="{9D8B030D-6E8A-4147-A177-3AD203B41FA5}">
                      <a16:colId xmlns:a16="http://schemas.microsoft.com/office/drawing/2014/main" val="1420138171"/>
                    </a:ext>
                  </a:extLst>
                </a:gridCol>
              </a:tblGrid>
              <a:tr h="629399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7405188"/>
                  </a:ext>
                </a:extLst>
              </a:tr>
            </a:tbl>
          </a:graphicData>
        </a:graphic>
      </p:graphicFrame>
      <p:graphicFrame>
        <p:nvGraphicFramePr>
          <p:cNvPr id="10" name="Tabela 9">
            <a:extLst>
              <a:ext uri="{FF2B5EF4-FFF2-40B4-BE49-F238E27FC236}">
                <a16:creationId xmlns:a16="http://schemas.microsoft.com/office/drawing/2014/main" id="{0D153864-0732-D57A-4C5C-51C63E9BE6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7319618"/>
              </p:ext>
            </p:extLst>
          </p:nvPr>
        </p:nvGraphicFramePr>
        <p:xfrm>
          <a:off x="134471" y="5877272"/>
          <a:ext cx="8875058" cy="576064"/>
        </p:xfrm>
        <a:graphic>
          <a:graphicData uri="http://schemas.openxmlformats.org/drawingml/2006/table">
            <a:tbl>
              <a:tblPr/>
              <a:tblGrid>
                <a:gridCol w="8875058">
                  <a:extLst>
                    <a:ext uri="{9D8B030D-6E8A-4147-A177-3AD203B41FA5}">
                      <a16:colId xmlns:a16="http://schemas.microsoft.com/office/drawing/2014/main" val="2429027672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37587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05919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BB0DA464-F4C2-CA16-0CB6-CB654AEEEEC7}"/>
              </a:ext>
            </a:extLst>
          </p:cNvPr>
          <p:cNvSpPr txBox="1"/>
          <p:nvPr/>
        </p:nvSpPr>
        <p:spPr>
          <a:xfrm>
            <a:off x="467544" y="188640"/>
            <a:ext cx="8424936" cy="595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c.d. Interpelacje i zapytania w 2025 roku:</a:t>
            </a:r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27CAADB8-9664-FDAF-E418-D879D7A9B8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5947078"/>
              </p:ext>
            </p:extLst>
          </p:nvPr>
        </p:nvGraphicFramePr>
        <p:xfrm>
          <a:off x="125506" y="1340768"/>
          <a:ext cx="8892988" cy="2850097"/>
        </p:xfrm>
        <a:graphic>
          <a:graphicData uri="http://schemas.openxmlformats.org/drawingml/2006/table">
            <a:tbl>
              <a:tblPr firstRow="1" firstCol="1" bandRow="1"/>
              <a:tblGrid>
                <a:gridCol w="3456384">
                  <a:extLst>
                    <a:ext uri="{9D8B030D-6E8A-4147-A177-3AD203B41FA5}">
                      <a16:colId xmlns:a16="http://schemas.microsoft.com/office/drawing/2014/main" val="336413470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3132414538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val="316556636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986391661"/>
                    </a:ext>
                  </a:extLst>
                </a:gridCol>
              </a:tblGrid>
              <a:tr h="71413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Radna/Radny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Zapytania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Interpelacje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Łącznie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2327816"/>
                  </a:ext>
                </a:extLst>
              </a:tr>
              <a:tr h="5393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Krystian </a:t>
                      </a:r>
                      <a:r>
                        <a:rPr lang="pl-PL" sz="3200" kern="1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Dobkiewicz</a:t>
                      </a:r>
                      <a:endParaRPr lang="pl-PL" sz="3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0497111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Karolina </a:t>
                      </a:r>
                      <a:r>
                        <a:rPr lang="pl-PL" sz="3200" kern="1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Wicenty</a:t>
                      </a:r>
                      <a:endParaRPr lang="pl-PL" sz="3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3556763"/>
                  </a:ext>
                </a:extLst>
              </a:tr>
              <a:tr h="54079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Dagmara Wiśniewska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3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0484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50838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72895-1EBB-7434-F313-D20972DC61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AC92EF3-A619-CC10-D580-5FD3962B25EB}"/>
              </a:ext>
            </a:extLst>
          </p:cNvPr>
          <p:cNvSpPr/>
          <p:nvPr/>
        </p:nvSpPr>
        <p:spPr>
          <a:xfrm>
            <a:off x="107505" y="85969"/>
            <a:ext cx="9036496" cy="6836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l-PL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Frekwencja na 18 sesjach wyniosła 87,7% </a:t>
            </a: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tak w: </a:t>
            </a:r>
          </a:p>
          <a:p>
            <a:pPr>
              <a:spcAft>
                <a:spcPts val="800"/>
              </a:spcAft>
            </a:pP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- 4 sesjach uczestniczyli wszyscy radni,</a:t>
            </a:r>
            <a:b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- 1 sesji nieobecny był 1 radny,</a:t>
            </a:r>
            <a:b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- 8 sesjach nieobecnych było 2 radnych,</a:t>
            </a:r>
            <a:b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- 4 sesjach nieobecnych było 3 radnych.</a:t>
            </a:r>
            <a:b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 wszystkich sesjach uczestniczyli Radni:</a:t>
            </a:r>
            <a:b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Maciej Napierała, </a:t>
            </a:r>
            <a:b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Dariusz Nowak,</a:t>
            </a:r>
            <a:b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Ryszard Sulej.</a:t>
            </a:r>
          </a:p>
          <a:p>
            <a:pPr>
              <a:spcAft>
                <a:spcPts val="800"/>
              </a:spcAft>
            </a:pPr>
            <a:r>
              <a:rPr lang="pl-PL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Frekwencja na 41 komisjach wyniosła 87,9% </a:t>
            </a: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tak w: </a:t>
            </a:r>
          </a:p>
          <a:p>
            <a:pPr>
              <a:spcAft>
                <a:spcPts val="800"/>
              </a:spcAft>
            </a:pP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 wszystkich komisjach uczestniczyli Radni:</a:t>
            </a:r>
            <a:b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Dariusz Nowak, </a:t>
            </a:r>
            <a:b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Ryszard Sulej.</a:t>
            </a:r>
          </a:p>
        </p:txBody>
      </p:sp>
    </p:spTree>
    <p:extLst>
      <p:ext uri="{BB962C8B-B14F-4D97-AF65-F5344CB8AC3E}">
        <p14:creationId xmlns:p14="http://schemas.microsoft.com/office/powerpoint/2010/main" val="3315837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A0E20C-3A4C-DE5C-D580-A3BDAA881E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2BAC8859-8755-80A0-E77D-66F940EC3315}"/>
              </a:ext>
            </a:extLst>
          </p:cNvPr>
          <p:cNvSpPr txBox="1"/>
          <p:nvPr/>
        </p:nvSpPr>
        <p:spPr>
          <a:xfrm>
            <a:off x="21087" y="0"/>
            <a:ext cx="9144000" cy="68634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l-PL" sz="3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Uchwały „istotne” podjęte w roku 2025:</a:t>
            </a:r>
            <a:br>
              <a:rPr lang="pl-PL" sz="3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400" dirty="0">
                <a:solidFill>
                  <a:srgbClr val="00000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lang="pl-PL" sz="2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XII/91/2025 z 18.02.2025 r. Wieloletniego planu rozwoju i modernizacji urządzeń wodociągowych i urządzeń kanalizacyjnych na lata 2025-2028. </a:t>
            </a:r>
            <a:r>
              <a:rPr lang="pl-PL" sz="24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	</a:t>
            </a:r>
          </a:p>
          <a:p>
            <a:r>
              <a:rPr lang="pl-PL" sz="2400" dirty="0">
                <a:solidFill>
                  <a:srgbClr val="00000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 </a:t>
            </a:r>
            <a:r>
              <a:rPr lang="pl-PL" sz="2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XII/96/2025 z 18.02.2025 r. wyznaczenia obszaru zdegradowanego i obszaru rewitalizacji na terenie Gminy Międzychód.</a:t>
            </a:r>
          </a:p>
          <a:p>
            <a:r>
              <a:rPr lang="pl-PL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3. </a:t>
            </a:r>
            <a:r>
              <a:rPr lang="pl-PL" sz="2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XIII/105/2025 z 25.03.2025r. przystąpienia do sporządzenia Gminnego Programu Rewitalizacji dla Gminy Międzychód na lata 2026-2035.</a:t>
            </a:r>
          </a:p>
          <a:p>
            <a:r>
              <a:rPr lang="pl-PL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4. </a:t>
            </a:r>
            <a:r>
              <a:rPr lang="pl-PL" sz="2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XIV/114/2025 z 24.04.2025 r. odstąpienia od sporządzenia zmiany miejscowego planu zagospodarowania przestrzennego gminy Międzychód – część obrębu Gorzyń (przy drodze powiatowej 1719P).</a:t>
            </a:r>
          </a:p>
          <a:p>
            <a:r>
              <a:rPr lang="pl-PL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5. </a:t>
            </a:r>
            <a:r>
              <a:rPr lang="pl-PL" sz="2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XVII/123/2025 z 27.05.2025 r. powołania Komitetu Honorowego Obchodów 650-lecia Międzychodu.</a:t>
            </a:r>
          </a:p>
          <a:p>
            <a:r>
              <a:rPr lang="pl-PL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6. </a:t>
            </a:r>
            <a:r>
              <a:rPr lang="pl-PL" sz="2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XIX/130 i 132/2025 z 24.06.2025 r. udzielenia Burmistrzowi Międzychodu wotum zaufania i absolutorium. </a:t>
            </a:r>
          </a:p>
          <a:p>
            <a:r>
              <a:rPr lang="pl-PL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7. </a:t>
            </a:r>
            <a:r>
              <a:rPr lang="pl-PL" sz="2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XXIV/161/2025 z 28.10.2025 r. przyjęcia „Programu współpracy na rok 2026 gminy Międzychód z organizacjami pozarządowymi”. </a:t>
            </a:r>
          </a:p>
          <a:p>
            <a:r>
              <a:rPr lang="pl-PL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8. </a:t>
            </a:r>
            <a:r>
              <a:rPr lang="pl-PL" sz="2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XXVII/176/2025 z 16.12.2025 r. uchwała budżetowa na rok 2026.</a:t>
            </a:r>
          </a:p>
        </p:txBody>
      </p:sp>
    </p:spTree>
    <p:extLst>
      <p:ext uri="{BB962C8B-B14F-4D97-AF65-F5344CB8AC3E}">
        <p14:creationId xmlns:p14="http://schemas.microsoft.com/office/powerpoint/2010/main" val="9515555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38D27A2F-E631-13ED-995A-7AB8EC955045}"/>
              </a:ext>
            </a:extLst>
          </p:cNvPr>
          <p:cNvSpPr txBox="1"/>
          <p:nvPr/>
        </p:nvSpPr>
        <p:spPr>
          <a:xfrm>
            <a:off x="0" y="0"/>
            <a:ext cx="9144000" cy="69865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800" dirty="0"/>
              <a:t>Komitet Honorowy Obchodów 650-lecia Międzychodu:</a:t>
            </a:r>
          </a:p>
          <a:p>
            <a:endParaRPr lang="pl-PL" dirty="0"/>
          </a:p>
          <a:p>
            <a:r>
              <a:rPr lang="pl-PL" sz="2800" dirty="0"/>
              <a:t>1) Krzysztof Sobkowski - Burmistrz Międzychodu, </a:t>
            </a:r>
          </a:p>
          <a:p>
            <a:r>
              <a:rPr lang="pl-PL" sz="2800" dirty="0"/>
              <a:t>2) Damian Stachowiak - Zastępca Burmistrza Międzychodu, </a:t>
            </a:r>
          </a:p>
          <a:p>
            <a:r>
              <a:rPr lang="pl-PL" sz="2800" dirty="0"/>
              <a:t>3) Dariusz Nowak - Przewodniczący Rady Miejskiej Międzychodu,  </a:t>
            </a:r>
          </a:p>
          <a:p>
            <a:r>
              <a:rPr lang="pl-PL" sz="2800" dirty="0"/>
              <a:t>4) Rafał </a:t>
            </a:r>
            <a:r>
              <a:rPr lang="pl-PL" sz="2800" dirty="0" err="1"/>
              <a:t>Litke</a:t>
            </a:r>
            <a:r>
              <a:rPr lang="pl-PL" sz="2800" dirty="0"/>
              <a:t> - Starosta Międzychodzki, </a:t>
            </a:r>
          </a:p>
          <a:p>
            <a:r>
              <a:rPr lang="pl-PL" sz="2800" dirty="0"/>
              <a:t>5) Wojciech </a:t>
            </a:r>
            <a:r>
              <a:rPr lang="pl-PL" sz="2800" dirty="0" err="1"/>
              <a:t>Kruś</a:t>
            </a:r>
            <a:r>
              <a:rPr lang="pl-PL" sz="2800" dirty="0"/>
              <a:t> - Burmistrz Międzychodu w latach 1990 - 1994, </a:t>
            </a:r>
          </a:p>
          <a:p>
            <a:r>
              <a:rPr lang="pl-PL" sz="2800" dirty="0"/>
              <a:t>6) Roman Musiał - Burmistrz Międzychodu w latach </a:t>
            </a:r>
            <a:br>
              <a:rPr lang="pl-PL" sz="2800" dirty="0"/>
            </a:br>
            <a:r>
              <a:rPr lang="pl-PL" sz="2800" dirty="0"/>
              <a:t>2002 - 2014, </a:t>
            </a:r>
          </a:p>
          <a:p>
            <a:r>
              <a:rPr lang="pl-PL" sz="2800" dirty="0"/>
              <a:t>7) Krzysztof Wolny - Burmistrz Międzychodu w latach 2014 -2024, </a:t>
            </a:r>
          </a:p>
          <a:p>
            <a:r>
              <a:rPr lang="pl-PL" sz="2800" dirty="0"/>
              <a:t>8) Włodzimierz Łęcki - Honorowy Obywatel Gminy Międzychód. </a:t>
            </a:r>
          </a:p>
        </p:txBody>
      </p:sp>
    </p:spTree>
    <p:extLst>
      <p:ext uri="{BB962C8B-B14F-4D97-AF65-F5344CB8AC3E}">
        <p14:creationId xmlns:p14="http://schemas.microsoft.com/office/powerpoint/2010/main" val="5677196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476672"/>
            <a:ext cx="903649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800" dirty="0"/>
              <a:t>Przedstawiciele Rady Miejskiej członkowie organów gminny i powiatowych:</a:t>
            </a:r>
          </a:p>
          <a:p>
            <a:r>
              <a:rPr lang="pl-PL" sz="2800" dirty="0"/>
              <a:t>1. Radny </a:t>
            </a:r>
            <a:r>
              <a:rPr lang="pl-PL" sz="2800" b="1" dirty="0"/>
              <a:t>Jacek Barkowski </a:t>
            </a:r>
            <a:r>
              <a:rPr lang="pl-PL" sz="2800" dirty="0"/>
              <a:t>- Społeczna Rada SPZOZ;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2. Radny 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Wojciech </a:t>
            </a:r>
            <a:r>
              <a:rPr kumimoji="0" lang="pl-PL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Mamet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</a:t>
            </a: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- Powiatowa Rada Rynku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800" dirty="0">
                <a:solidFill>
                  <a:prstClr val="black"/>
                </a:solidFill>
                <a:latin typeface="Trebuchet MS"/>
              </a:rPr>
              <a:t>    </a:t>
            </a: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Pracy, Zespół Lokalnej Współpracy Nadleśnictwo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800" dirty="0">
                <a:solidFill>
                  <a:prstClr val="black"/>
                </a:solidFill>
                <a:latin typeface="Trebuchet MS"/>
              </a:rPr>
              <a:t>    </a:t>
            </a: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Międzychód, Zespół Interdyscyplinarny, Komisja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800" dirty="0">
                <a:solidFill>
                  <a:prstClr val="black"/>
                </a:solidFill>
                <a:latin typeface="Trebuchet MS"/>
              </a:rPr>
              <a:t>    </a:t>
            </a: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Przeciwdziałania Alkoholizmowi;</a:t>
            </a:r>
            <a:endParaRPr lang="pl-PL" sz="2800" dirty="0">
              <a:solidFill>
                <a:prstClr val="black"/>
              </a:solidFill>
              <a:latin typeface="Trebuchet M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800" dirty="0"/>
              <a:t>3. Radny </a:t>
            </a:r>
            <a:r>
              <a:rPr lang="pl-PL" sz="2800" b="1" dirty="0"/>
              <a:t>Witold Marciniak </a:t>
            </a:r>
            <a:r>
              <a:rPr lang="pl-PL" sz="2800" dirty="0"/>
              <a:t>- Rada Seniorów; </a:t>
            </a:r>
          </a:p>
          <a:p>
            <a:r>
              <a:rPr lang="pl-PL" sz="2800" dirty="0"/>
              <a:t>4. Radny </a:t>
            </a:r>
            <a:r>
              <a:rPr lang="pl-PL" sz="2800" b="1" dirty="0"/>
              <a:t>Ryszard Sulej </a:t>
            </a:r>
            <a:r>
              <a:rPr lang="pl-PL" sz="2800" dirty="0"/>
              <a:t>– Społeczna Komisja </a:t>
            </a:r>
            <a:br>
              <a:rPr lang="pl-PL" sz="2800" dirty="0"/>
            </a:br>
            <a:r>
              <a:rPr lang="pl-PL" sz="2800" dirty="0"/>
              <a:t>    Mieszkaniowa.</a:t>
            </a:r>
          </a:p>
        </p:txBody>
      </p:sp>
    </p:spTree>
    <p:extLst>
      <p:ext uri="{BB962C8B-B14F-4D97-AF65-F5344CB8AC3E}">
        <p14:creationId xmlns:p14="http://schemas.microsoft.com/office/powerpoint/2010/main" val="1248220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8D5773C3-9576-5995-81F4-3B1C5B0376F4}"/>
              </a:ext>
            </a:extLst>
          </p:cNvPr>
          <p:cNvSpPr txBox="1"/>
          <p:nvPr/>
        </p:nvSpPr>
        <p:spPr>
          <a:xfrm>
            <a:off x="323528" y="260648"/>
            <a:ext cx="8568952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Przedstawiciele Rady Miejskiej są członkami </a:t>
            </a:r>
            <a:r>
              <a:rPr lang="pl-PL" sz="2800" dirty="0">
                <a:solidFill>
                  <a:prstClr val="black"/>
                </a:solidFill>
                <a:latin typeface="Trebuchet MS"/>
              </a:rPr>
              <a:t>Komisji Związku Miast Polskich</a:t>
            </a: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: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pl-PL" sz="2800" b="1" dirty="0">
                <a:solidFill>
                  <a:prstClr val="black"/>
                </a:solidFill>
                <a:latin typeface="Trebuchet MS"/>
              </a:rPr>
              <a:t>Dariusz Nowak </a:t>
            </a:r>
            <a:r>
              <a:rPr lang="pl-PL" sz="2800" dirty="0">
                <a:solidFill>
                  <a:prstClr val="black"/>
                </a:solidFill>
                <a:latin typeface="Trebuchet MS"/>
              </a:rPr>
              <a:t>– Konwent przewodniczących rad miast, Komisja Edukacji;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Krystian </a:t>
            </a:r>
            <a:r>
              <a:rPr kumimoji="0" lang="pl-PL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Dobkiewicz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</a:t>
            </a: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– Komisja Edukacji </a:t>
            </a:r>
            <a:b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</a:b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i Komisja Kultury;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Janusz Skorupa </a:t>
            </a: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– </a:t>
            </a:r>
            <a:r>
              <a:rPr lang="pl-PL" sz="2800" dirty="0">
                <a:solidFill>
                  <a:prstClr val="black"/>
                </a:solidFill>
                <a:latin typeface="Trebuchet MS"/>
              </a:rPr>
              <a:t>Komisja </a:t>
            </a: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Edukacji;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pl-PL" sz="2800" b="1" dirty="0">
                <a:solidFill>
                  <a:prstClr val="black"/>
                </a:solidFill>
                <a:latin typeface="Trebuchet MS"/>
              </a:rPr>
              <a:t>Tomasz Tomala </a:t>
            </a:r>
            <a:r>
              <a:rPr lang="pl-PL" sz="2800" dirty="0">
                <a:solidFill>
                  <a:prstClr val="black"/>
                </a:solidFill>
                <a:latin typeface="Trebuchet MS"/>
              </a:rPr>
              <a:t>– Komisja Urbanistyki; Bezpieczeństwa, Transportu oraz Polityki miejskiej i rozwoju miast.</a:t>
            </a:r>
            <a:endParaRPr kumimoji="0" lang="pl-PL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81403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840AD5EF-9A75-7D17-4B87-826A0F9F91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88"/>
          <a:stretch/>
        </p:blipFill>
        <p:spPr>
          <a:xfrm>
            <a:off x="539552" y="116632"/>
            <a:ext cx="7974632" cy="4842542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2FFF6C77-A35F-57B3-D0EF-0866F72723E5}"/>
              </a:ext>
            </a:extLst>
          </p:cNvPr>
          <p:cNvSpPr txBox="1"/>
          <p:nvPr/>
        </p:nvSpPr>
        <p:spPr>
          <a:xfrm>
            <a:off x="0" y="4987042"/>
            <a:ext cx="9144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dirty="0"/>
              <a:t>Skład Rady Miejskiej Międzychodu IX Kadencji 2024-2029:</a:t>
            </a:r>
          </a:p>
          <a:p>
            <a:pPr algn="ctr"/>
            <a:r>
              <a:rPr lang="pl-PL" dirty="0"/>
              <a:t>I rząd: Janusz Skorupa, Ryszard Sulej – Wiceprzewodniczący, Witold Marciniak, Karolina </a:t>
            </a:r>
            <a:r>
              <a:rPr lang="pl-PL" dirty="0" err="1"/>
              <a:t>Wicenty</a:t>
            </a:r>
            <a:r>
              <a:rPr lang="pl-PL" dirty="0"/>
              <a:t>, Dariusz Nowak – Przewodniczący, Dagmara Wiśniewska, </a:t>
            </a:r>
            <a:br>
              <a:rPr lang="pl-PL" dirty="0"/>
            </a:br>
            <a:r>
              <a:rPr lang="pl-PL" dirty="0"/>
              <a:t>Mateusz </a:t>
            </a:r>
            <a:r>
              <a:rPr lang="pl-PL" dirty="0" err="1"/>
              <a:t>Grzela</a:t>
            </a:r>
            <a:r>
              <a:rPr lang="pl-PL" dirty="0"/>
              <a:t>, Wojciech </a:t>
            </a:r>
            <a:r>
              <a:rPr lang="pl-PL" dirty="0" err="1"/>
              <a:t>Mamet</a:t>
            </a:r>
            <a:r>
              <a:rPr lang="pl-PL" dirty="0"/>
              <a:t>,</a:t>
            </a:r>
          </a:p>
          <a:p>
            <a:pPr algn="ctr"/>
            <a:r>
              <a:rPr lang="pl-PL" dirty="0"/>
              <a:t>II rząd: Krystian </a:t>
            </a:r>
            <a:r>
              <a:rPr lang="pl-PL" dirty="0" err="1"/>
              <a:t>Dobkiewicz</a:t>
            </a:r>
            <a:r>
              <a:rPr lang="pl-PL" dirty="0"/>
              <a:t>, Grzegorz Olszewski, Piotr Ciesielski, </a:t>
            </a:r>
            <a:br>
              <a:rPr lang="pl-PL" dirty="0"/>
            </a:br>
            <a:r>
              <a:rPr lang="pl-PL" dirty="0"/>
              <a:t>Tomasz Tomala, Jacek </a:t>
            </a:r>
            <a:r>
              <a:rPr lang="pl-PL" dirty="0" err="1"/>
              <a:t>Barkowski</a:t>
            </a:r>
            <a:r>
              <a:rPr lang="pl-PL" dirty="0"/>
              <a:t>, Mateusz Napierała i Adam </a:t>
            </a:r>
            <a:r>
              <a:rPr lang="pl-PL" dirty="0" err="1"/>
              <a:t>Dobkowicz</a:t>
            </a:r>
            <a:r>
              <a:rPr lang="pl-PL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660591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611560" y="2331947"/>
            <a:ext cx="76328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3200" b="1" dirty="0"/>
              <a:t>Fotorelacja z udziału Radnych </a:t>
            </a:r>
            <a:br>
              <a:rPr lang="pl-PL" sz="3200" b="1" dirty="0"/>
            </a:br>
            <a:r>
              <a:rPr lang="pl-PL" sz="3200" b="1" dirty="0"/>
              <a:t>Rady Miejskiej w życiu Gminy </a:t>
            </a:r>
          </a:p>
        </p:txBody>
      </p:sp>
    </p:spTree>
    <p:extLst>
      <p:ext uri="{BB962C8B-B14F-4D97-AF65-F5344CB8AC3E}">
        <p14:creationId xmlns:p14="http://schemas.microsoft.com/office/powerpoint/2010/main" val="41899300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A1D8FB2E-59B9-5B93-BBC5-EE60CAAB3DE5}"/>
              </a:ext>
            </a:extLst>
          </p:cNvPr>
          <p:cNvSpPr txBox="1"/>
          <p:nvPr/>
        </p:nvSpPr>
        <p:spPr>
          <a:xfrm>
            <a:off x="35496" y="260648"/>
            <a:ext cx="90010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Radni Rady Miejskiej uczestniczyli w każdej uroczystości o charakterze państwowym i lokalnym:</a:t>
            </a:r>
            <a:endParaRPr lang="pl-PL" sz="2800" dirty="0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5294B739-20B9-2EE0-179F-F734434AA6A3}"/>
              </a:ext>
            </a:extLst>
          </p:cNvPr>
          <p:cNvSpPr txBox="1"/>
          <p:nvPr/>
        </p:nvSpPr>
        <p:spPr>
          <a:xfrm>
            <a:off x="0" y="1225008"/>
            <a:ext cx="925252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rgbClr val="000009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17.01.2025 r. obchody 105 Rocznicy przyłączenia Międzychodu do Macierzy i nadanie placu imienia gen. Józefa Dowbora-Muśnickiego;</a:t>
            </a:r>
          </a:p>
          <a:p>
            <a:r>
              <a:rPr lang="pl-PL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 03.05.2025 r. 234 Rocznica Konstytucji 3 Maja;</a:t>
            </a:r>
          </a:p>
          <a:p>
            <a:r>
              <a:rPr lang="pl-PL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3. 08.05.2025 r. 80 Rocznica zakończenia II wojny światowej; </a:t>
            </a:r>
          </a:p>
          <a:p>
            <a:r>
              <a:rPr lang="pl-PL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4. 15.08.2025 r. Święto Wojska Polskiego i 105 Rocznica Bitwy Warszawskiej;</a:t>
            </a:r>
          </a:p>
          <a:p>
            <a:r>
              <a:rPr lang="pl-PL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5. 01.09.2025 r. 86 Rocznica wybuchu II wojny światowej i pamięci poległych;</a:t>
            </a:r>
          </a:p>
          <a:p>
            <a:r>
              <a:rPr lang="pl-PL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6. 17.09.2025 r. 86 Rocznica napaści ZSRR na Polskę i wywózki na Syberię;</a:t>
            </a:r>
          </a:p>
          <a:p>
            <a:r>
              <a:rPr lang="pl-PL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7. 11.11.2025 r. 107 Rocznica Odzyskania Niepodległości;</a:t>
            </a:r>
          </a:p>
          <a:p>
            <a:r>
              <a:rPr lang="pl-PL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8. 12.12.2025 r. 86 Rocznica wysiedlenia mieszkańców Międzychodu;</a:t>
            </a:r>
          </a:p>
          <a:p>
            <a:r>
              <a:rPr lang="pl-PL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9. 27.12.2025 r. 106 Rocznica wybuchu Powstania Wielkopolskiego.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019377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3C91BC35-EECA-BD99-B2B6-E33B19B593E1}"/>
              </a:ext>
            </a:extLst>
          </p:cNvPr>
          <p:cNvSpPr txBox="1"/>
          <p:nvPr/>
        </p:nvSpPr>
        <p:spPr>
          <a:xfrm>
            <a:off x="216024" y="5910371"/>
            <a:ext cx="874221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400" dirty="0">
                <a:solidFill>
                  <a:prstClr val="black"/>
                </a:solidFill>
                <a:latin typeface="Trebuchet MS"/>
              </a:rPr>
              <a:t>17.01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.2025 r. Powrót Międzychodu do Macierzy i nadanie imienia gen. Dowbora Muśnickiego placu</a:t>
            </a:r>
            <a:r>
              <a:rPr lang="pl-PL" sz="2400" dirty="0">
                <a:solidFill>
                  <a:prstClr val="black"/>
                </a:solidFill>
                <a:latin typeface="Trebuchet MS"/>
              </a:rPr>
              <a:t> przy ul. Dworcowej</a:t>
            </a:r>
            <a:r>
              <a:rPr lang="pl-PL" sz="1800" dirty="0">
                <a:solidFill>
                  <a:prstClr val="black"/>
                </a:solidFill>
                <a:latin typeface="Trebuchet MS"/>
              </a:rPr>
              <a:t> </a:t>
            </a:r>
            <a:endParaRPr lang="pl-PL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81124571-FDBD-5D63-E156-86E9B176DC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5" t="11539" r="3729" b="5769"/>
          <a:stretch>
            <a:fillRect/>
          </a:stretch>
        </p:blipFill>
        <p:spPr>
          <a:xfrm>
            <a:off x="4348634" y="182782"/>
            <a:ext cx="4680520" cy="3096344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38BCAAA8-3F56-B5AD-7F2F-498F057A50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14" y="119917"/>
            <a:ext cx="4571999" cy="3051720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35D3BDDC-AD62-3D25-9E50-E22B0A569C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24" y="2916583"/>
            <a:ext cx="4242222" cy="2831600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0D5C5BCA-D4B9-E132-A844-0EEFFF5829F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4951" y="2916583"/>
            <a:ext cx="4242222" cy="2831600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4FEFDCB2-55A8-D04D-8AE0-B32045EBD69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24" b="44751"/>
          <a:stretch>
            <a:fillRect/>
          </a:stretch>
        </p:blipFill>
        <p:spPr>
          <a:xfrm>
            <a:off x="3496024" y="4336994"/>
            <a:ext cx="1705220" cy="1492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0463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4">
            <a:extLst>
              <a:ext uri="{FF2B5EF4-FFF2-40B4-BE49-F238E27FC236}">
                <a16:creationId xmlns:a16="http://schemas.microsoft.com/office/drawing/2014/main" id="{72785F5C-6800-666F-7BD8-61A848C6F002}"/>
              </a:ext>
            </a:extLst>
          </p:cNvPr>
          <p:cNvSpPr txBox="1"/>
          <p:nvPr/>
        </p:nvSpPr>
        <p:spPr>
          <a:xfrm>
            <a:off x="683060" y="5949280"/>
            <a:ext cx="79928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400" dirty="0">
                <a:solidFill>
                  <a:prstClr val="black"/>
                </a:solidFill>
                <a:latin typeface="Trebuchet MS"/>
              </a:rPr>
              <a:t>26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.01.2025 r. </a:t>
            </a:r>
            <a:r>
              <a:rPr lang="pl-PL" sz="2400" dirty="0">
                <a:solidFill>
                  <a:prstClr val="black"/>
                </a:solidFill>
                <a:latin typeface="Trebuchet MS"/>
              </a:rPr>
              <a:t>33 Finał WOŚP w Międzychodzie</a:t>
            </a:r>
            <a:endParaRPr kumimoji="0" lang="pl-PL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332F37C4-0A64-B403-F3EB-E3E60B7366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4427984" cy="2951009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B215232F-1893-0976-21EB-6980AEBFC4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3176" y="453119"/>
            <a:ext cx="4353644" cy="3265233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7A50A485-AC98-6976-0F37-577A01B866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452707"/>
            <a:ext cx="2922692" cy="3381737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767EEC64-ECD4-458D-053C-5B1FD6D7A44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800" y="3026978"/>
            <a:ext cx="3743288" cy="2807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3403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le tekstowe 6">
            <a:extLst>
              <a:ext uri="{FF2B5EF4-FFF2-40B4-BE49-F238E27FC236}">
                <a16:creationId xmlns:a16="http://schemas.microsoft.com/office/drawing/2014/main" id="{B03ED687-CFB4-E1D4-381E-2FE47F3EDA95}"/>
              </a:ext>
            </a:extLst>
          </p:cNvPr>
          <p:cNvSpPr txBox="1"/>
          <p:nvPr/>
        </p:nvSpPr>
        <p:spPr>
          <a:xfrm>
            <a:off x="251520" y="5751326"/>
            <a:ext cx="9144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400" dirty="0">
                <a:solidFill>
                  <a:prstClr val="black"/>
                </a:solidFill>
                <a:latin typeface="Trebuchet MS"/>
              </a:rPr>
              <a:t>07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.02.2025 r. wizyta radnych w Forcie VII i prelekcja p. Jacka Kaczmarka, złożenie kwiatów pod Pomnikiem </a:t>
            </a:r>
            <a:r>
              <a:rPr lang="pl-PL" sz="2400" dirty="0">
                <a:solidFill>
                  <a:prstClr val="black"/>
                </a:solidFill>
                <a:latin typeface="Trebuchet MS"/>
              </a:rPr>
              <a:t>P</a:t>
            </a: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omordowanych</a:t>
            </a:r>
            <a:endParaRPr lang="pl-PL" sz="2400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A5AA40E2-2DC9-C2FD-E154-F7B7B852B6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8" b="16228"/>
          <a:stretch>
            <a:fillRect/>
          </a:stretch>
        </p:blipFill>
        <p:spPr>
          <a:xfrm>
            <a:off x="154725" y="0"/>
            <a:ext cx="4574027" cy="2736304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F025C6FC-E7DD-B317-98B7-8CFC95615F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9972" y="1368152"/>
            <a:ext cx="4574028" cy="3430521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364F2246-7019-7EAD-B4AE-5A4D8E81202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504" y="2691612"/>
            <a:ext cx="3637947" cy="272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4952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725EDC34-BF7E-8C7A-57CD-63B45A3BAC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8640"/>
            <a:ext cx="3923928" cy="2942946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2A0FDFAD-853D-6F5C-2A5F-87D5BAC10B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09253"/>
            <a:ext cx="4427984" cy="3320988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F9E8EBB2-37D2-CF9B-5C7F-5DAD1488480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924944"/>
            <a:ext cx="4427984" cy="2953431"/>
          </a:xfrm>
          <a:prstGeom prst="rect">
            <a:avLst/>
          </a:prstGeom>
        </p:spPr>
      </p:pic>
      <p:sp>
        <p:nvSpPr>
          <p:cNvPr id="11" name="pole tekstowe 10">
            <a:extLst>
              <a:ext uri="{FF2B5EF4-FFF2-40B4-BE49-F238E27FC236}">
                <a16:creationId xmlns:a16="http://schemas.microsoft.com/office/drawing/2014/main" id="{B1F403FD-6E92-6AEB-E7C5-2A665F099D03}"/>
              </a:ext>
            </a:extLst>
          </p:cNvPr>
          <p:cNvSpPr txBox="1"/>
          <p:nvPr/>
        </p:nvSpPr>
        <p:spPr>
          <a:xfrm>
            <a:off x="1144774" y="6170388"/>
            <a:ext cx="77946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22.03.2025 r. </a:t>
            </a:r>
            <a:r>
              <a:rPr lang="pl-PL" sz="2400" dirty="0">
                <a:solidFill>
                  <a:prstClr val="black"/>
                </a:solidFill>
                <a:latin typeface="Trebuchet MS"/>
              </a:rPr>
              <a:t>Sadzenie lasu w Leśnictwie Kolno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</a:t>
            </a:r>
          </a:p>
        </p:txBody>
      </p:sp>
      <p:pic>
        <p:nvPicPr>
          <p:cNvPr id="13" name="Obraz 12">
            <a:extLst>
              <a:ext uri="{FF2B5EF4-FFF2-40B4-BE49-F238E27FC236}">
                <a16:creationId xmlns:a16="http://schemas.microsoft.com/office/drawing/2014/main" id="{35EFD77C-67C9-FBA3-898B-EF69BFEA1F2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975" y="3078620"/>
            <a:ext cx="4210411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4568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4">
            <a:extLst>
              <a:ext uri="{FF2B5EF4-FFF2-40B4-BE49-F238E27FC236}">
                <a16:creationId xmlns:a16="http://schemas.microsoft.com/office/drawing/2014/main" id="{0EE3B33D-AEC2-129F-B10E-4242A5558F5A}"/>
              </a:ext>
            </a:extLst>
          </p:cNvPr>
          <p:cNvSpPr txBox="1"/>
          <p:nvPr/>
        </p:nvSpPr>
        <p:spPr>
          <a:xfrm>
            <a:off x="274935" y="6366023"/>
            <a:ext cx="8892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400" dirty="0">
                <a:solidFill>
                  <a:prstClr val="black"/>
                </a:solidFill>
                <a:latin typeface="Trebuchet MS"/>
              </a:rPr>
              <a:t>25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.03.2025 r. prezentacja wozu bojowego dla OSP w Łowyniu</a:t>
            </a:r>
            <a:endParaRPr lang="pl-PL" sz="2400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236D90FA-1416-9296-5153-B52F6A4D12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50" b="31100"/>
          <a:stretch>
            <a:fillRect/>
          </a:stretch>
        </p:blipFill>
        <p:spPr>
          <a:xfrm>
            <a:off x="274935" y="44624"/>
            <a:ext cx="5143500" cy="3384376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A1F30B68-F2A1-6F5C-80AD-285FA71FFC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259" y="477094"/>
            <a:ext cx="4572000" cy="3429000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22A0A0DB-6054-53DE-78A9-96AA788788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50" b="19551"/>
          <a:stretch>
            <a:fillRect/>
          </a:stretch>
        </p:blipFill>
        <p:spPr>
          <a:xfrm>
            <a:off x="274935" y="3593040"/>
            <a:ext cx="4885708" cy="2608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2964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F720F44E-E987-074F-B25C-741133EC07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00"/>
          <a:stretch>
            <a:fillRect/>
          </a:stretch>
        </p:blipFill>
        <p:spPr>
          <a:xfrm>
            <a:off x="107504" y="188640"/>
            <a:ext cx="4275834" cy="2276872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17A2E178-178D-86D0-D22E-A8E0CEB99A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32656"/>
            <a:ext cx="4824536" cy="3618402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82AA5EED-E92B-A011-EEBF-6A2E02105E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281394"/>
            <a:ext cx="3291830" cy="4389107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D1812E74-175D-CBEA-0F3F-501061C3760E}"/>
              </a:ext>
            </a:extLst>
          </p:cNvPr>
          <p:cNvSpPr txBox="1"/>
          <p:nvPr/>
        </p:nvSpPr>
        <p:spPr>
          <a:xfrm>
            <a:off x="4067944" y="5013176"/>
            <a:ext cx="482453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400" dirty="0">
                <a:solidFill>
                  <a:prstClr val="black"/>
                </a:solidFill>
                <a:latin typeface="Trebuchet MS"/>
              </a:rPr>
              <a:t>08.04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.2025 r. Komisja Społeczna w Muzeum Regionalnym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722391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D0B29B56-F415-51F5-A9DA-54695D7CCD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4572000" cy="3429000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DF59120F-72BC-FEE8-2FB2-99AE93F18C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60647"/>
            <a:ext cx="3744416" cy="4992555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3A0926BC-B0C4-BB69-D0AC-D31D98DA720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76" y="3068960"/>
            <a:ext cx="2765611" cy="3687482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ECC3E4AD-C15B-A57C-C968-D752836036AA}"/>
              </a:ext>
            </a:extLst>
          </p:cNvPr>
          <p:cNvSpPr txBox="1"/>
          <p:nvPr/>
        </p:nvSpPr>
        <p:spPr>
          <a:xfrm>
            <a:off x="3716947" y="5449383"/>
            <a:ext cx="509437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400" dirty="0">
                <a:solidFill>
                  <a:prstClr val="black"/>
                </a:solidFill>
                <a:latin typeface="Trebuchet MS"/>
              </a:rPr>
              <a:t>22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.04.2025 r. Komisja Społeczna </a:t>
            </a:r>
            <a:b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</a:b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w </a:t>
            </a: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CERiP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w Mniszkach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86084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>
            <a:extLst>
              <a:ext uri="{FF2B5EF4-FFF2-40B4-BE49-F238E27FC236}">
                <a16:creationId xmlns:a16="http://schemas.microsoft.com/office/drawing/2014/main" id="{E6137B51-03E8-28E6-8678-A17CC4BCDB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4968552" cy="2894279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6670F448-1544-85DD-A810-B242CC1469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194015"/>
            <a:ext cx="4464496" cy="2894947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6615480A-54D0-8636-F83C-517EBB63D5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25785"/>
            <a:ext cx="2952328" cy="4170749"/>
          </a:xfrm>
          <a:prstGeom prst="rect">
            <a:avLst/>
          </a:prstGeom>
        </p:spPr>
      </p:pic>
      <p:sp>
        <p:nvSpPr>
          <p:cNvPr id="13" name="pole tekstowe 12">
            <a:extLst>
              <a:ext uri="{FF2B5EF4-FFF2-40B4-BE49-F238E27FC236}">
                <a16:creationId xmlns:a16="http://schemas.microsoft.com/office/drawing/2014/main" id="{3213C887-FED9-862D-9AF9-AC0ED849551E}"/>
              </a:ext>
            </a:extLst>
          </p:cNvPr>
          <p:cNvSpPr txBox="1"/>
          <p:nvPr/>
        </p:nvSpPr>
        <p:spPr>
          <a:xfrm>
            <a:off x="4716016" y="4615048"/>
            <a:ext cx="45720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2</a:t>
            </a:r>
            <a:r>
              <a:rPr lang="pl-PL" sz="2400" dirty="0">
                <a:solidFill>
                  <a:prstClr val="black"/>
                </a:solidFill>
                <a:latin typeface="Trebuchet MS"/>
              </a:rPr>
              <a:t>4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.03.2025 r. Konsultacje</a:t>
            </a:r>
          </a:p>
          <a:p>
            <a:r>
              <a:rPr lang="pl-PL" sz="2400" dirty="0"/>
              <a:t>w sprawie spalarni. Wynik głosowania: 5101 głosów NIE,</a:t>
            </a:r>
          </a:p>
          <a:p>
            <a:r>
              <a:rPr lang="pl-PL" sz="2400" dirty="0"/>
              <a:t>414 TAK. Odstąpienie od </a:t>
            </a:r>
          </a:p>
          <a:p>
            <a:r>
              <a:rPr lang="pl-PL" sz="2400" dirty="0"/>
              <a:t>procedowania zmian </a:t>
            </a:r>
            <a:r>
              <a:rPr lang="pl-PL" sz="2400" dirty="0" err="1"/>
              <a:t>mpzp</a:t>
            </a:r>
            <a:endParaRPr lang="pl-PL" sz="2400" dirty="0"/>
          </a:p>
          <a:p>
            <a:r>
              <a:rPr lang="pl-PL" sz="2400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42430786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A440D6C8-56D1-01CA-3E9F-1D9142967E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5174396"/>
              </p:ext>
            </p:extLst>
          </p:nvPr>
        </p:nvGraphicFramePr>
        <p:xfrm>
          <a:off x="233518" y="988521"/>
          <a:ext cx="8676964" cy="4880957"/>
        </p:xfrm>
        <a:graphic>
          <a:graphicData uri="http://schemas.openxmlformats.org/drawingml/2006/table">
            <a:tbl>
              <a:tblPr firstRow="1" firstCol="1" bandRow="1"/>
              <a:tblGrid>
                <a:gridCol w="4692264">
                  <a:extLst>
                    <a:ext uri="{9D8B030D-6E8A-4147-A177-3AD203B41FA5}">
                      <a16:colId xmlns:a16="http://schemas.microsoft.com/office/drawing/2014/main" val="2015904357"/>
                    </a:ext>
                  </a:extLst>
                </a:gridCol>
                <a:gridCol w="1489608">
                  <a:extLst>
                    <a:ext uri="{9D8B030D-6E8A-4147-A177-3AD203B41FA5}">
                      <a16:colId xmlns:a16="http://schemas.microsoft.com/office/drawing/2014/main" val="4030932932"/>
                    </a:ext>
                  </a:extLst>
                </a:gridCol>
                <a:gridCol w="1266166">
                  <a:extLst>
                    <a:ext uri="{9D8B030D-6E8A-4147-A177-3AD203B41FA5}">
                      <a16:colId xmlns:a16="http://schemas.microsoft.com/office/drawing/2014/main" val="3342086785"/>
                    </a:ext>
                  </a:extLst>
                </a:gridCol>
                <a:gridCol w="1228926">
                  <a:extLst>
                    <a:ext uri="{9D8B030D-6E8A-4147-A177-3AD203B41FA5}">
                      <a16:colId xmlns:a16="http://schemas.microsoft.com/office/drawing/2014/main" val="639148514"/>
                    </a:ext>
                  </a:extLst>
                </a:gridCol>
              </a:tblGrid>
              <a:tr h="391051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pl-PL" sz="2400" kern="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Liczba radnych</a:t>
                      </a:r>
                      <a:endParaRPr lang="pl-PL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Posiedzenia</a:t>
                      </a:r>
                      <a:endParaRPr lang="pl-PL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endParaRPr lang="pl-PL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8866281"/>
                  </a:ext>
                </a:extLst>
              </a:tr>
              <a:tr h="391051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2025</a:t>
                      </a:r>
                    </a:p>
                  </a:txBody>
                  <a:tcPr marL="43740" marR="43740" marT="607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5510101"/>
                  </a:ext>
                </a:extLst>
              </a:tr>
              <a:tr h="476252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Sesja, w tym 1 nadzwyczajna</a:t>
                      </a:r>
                      <a:endParaRPr lang="pl-PL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43740" marR="43740" marT="607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2907340"/>
                  </a:ext>
                </a:extLst>
              </a:tr>
              <a:tr h="476252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Komisja Rewizyjna</a:t>
                      </a:r>
                      <a:endParaRPr lang="pl-PL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43740" marR="43740" marT="607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5492455"/>
                  </a:ext>
                </a:extLst>
              </a:tr>
              <a:tr h="476252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Komisja Budżetu i Rozwoju</a:t>
                      </a:r>
                      <a:endParaRPr lang="pl-PL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43740" marR="43740" marT="607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723799"/>
                  </a:ext>
                </a:extLst>
              </a:tr>
              <a:tr h="476252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Komisja Społeczna</a:t>
                      </a:r>
                      <a:endParaRPr lang="pl-PL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43740" marR="43740" marT="607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4113786"/>
                  </a:ext>
                </a:extLst>
              </a:tr>
              <a:tr h="476252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Komisja Skarg, Wniosków i Petycji</a:t>
                      </a:r>
                      <a:endParaRPr lang="pl-PL" sz="2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43740" marR="43740" marT="607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7415481"/>
                  </a:ext>
                </a:extLst>
              </a:tr>
              <a:tr h="476252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Komisja Rolnictwa i Ochrony Środowiska</a:t>
                      </a:r>
                      <a:endParaRPr lang="pl-PL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43740" marR="43740" marT="607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8143562"/>
                  </a:ext>
                </a:extLst>
              </a:tr>
              <a:tr h="476252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Komisja Wspólna</a:t>
                      </a:r>
                      <a:endParaRPr lang="pl-PL" sz="2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pl-PL" sz="2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43740" marR="43740" marT="607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440089"/>
                  </a:ext>
                </a:extLst>
              </a:tr>
              <a:tr h="476252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Razem</a:t>
                      </a:r>
                      <a:endParaRPr lang="pl-PL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40" marR="43740" marT="60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</a:t>
                      </a:r>
                    </a:p>
                  </a:txBody>
                  <a:tcPr marL="43740" marR="43740" marT="607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2816270"/>
                  </a:ext>
                </a:extLst>
              </a:tr>
            </a:tbl>
          </a:graphicData>
        </a:graphic>
      </p:graphicFrame>
      <p:sp>
        <p:nvSpPr>
          <p:cNvPr id="4" name="pole tekstowe 3">
            <a:extLst>
              <a:ext uri="{FF2B5EF4-FFF2-40B4-BE49-F238E27FC236}">
                <a16:creationId xmlns:a16="http://schemas.microsoft.com/office/drawing/2014/main" id="{0220DCB7-D712-8656-F941-7B941C684F6B}"/>
              </a:ext>
            </a:extLst>
          </p:cNvPr>
          <p:cNvSpPr txBox="1"/>
          <p:nvPr/>
        </p:nvSpPr>
        <p:spPr>
          <a:xfrm>
            <a:off x="755576" y="147935"/>
            <a:ext cx="76328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Posiedzenia sesji i komisji stałych:</a:t>
            </a:r>
          </a:p>
        </p:txBody>
      </p:sp>
    </p:spTree>
    <p:extLst>
      <p:ext uri="{BB962C8B-B14F-4D97-AF65-F5344CB8AC3E}">
        <p14:creationId xmlns:p14="http://schemas.microsoft.com/office/powerpoint/2010/main" val="2562373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ole tekstowe 9">
            <a:extLst>
              <a:ext uri="{FF2B5EF4-FFF2-40B4-BE49-F238E27FC236}">
                <a16:creationId xmlns:a16="http://schemas.microsoft.com/office/drawing/2014/main" id="{3EF76FC1-7EEA-65F2-2509-71564C41C59A}"/>
              </a:ext>
            </a:extLst>
          </p:cNvPr>
          <p:cNvSpPr txBox="1"/>
          <p:nvPr/>
        </p:nvSpPr>
        <p:spPr>
          <a:xfrm>
            <a:off x="16150" y="116632"/>
            <a:ext cx="9020346" cy="6124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800" dirty="0"/>
              <a:t>W konsultacjach wzięło udział:</a:t>
            </a:r>
          </a:p>
          <a:p>
            <a:pPr marL="457200" indent="-457200">
              <a:buFontTx/>
              <a:buChar char="-"/>
            </a:pPr>
            <a:r>
              <a:rPr lang="pl-PL" sz="2800" dirty="0"/>
              <a:t>5645 mieszkańców, </a:t>
            </a:r>
          </a:p>
          <a:p>
            <a:pPr marL="457200" indent="-457200">
              <a:buFontTx/>
              <a:buChar char="-"/>
            </a:pPr>
            <a:r>
              <a:rPr lang="pl-PL" sz="2800" dirty="0"/>
              <a:t>5515 głosów ważnych,</a:t>
            </a:r>
          </a:p>
          <a:p>
            <a:pPr marL="457200" indent="-457200">
              <a:buFontTx/>
              <a:buChar char="-"/>
            </a:pPr>
            <a:r>
              <a:rPr lang="pl-PL" sz="2800" dirty="0"/>
              <a:t>130 głosów nieważnych,</a:t>
            </a:r>
          </a:p>
          <a:p>
            <a:pPr marL="457200" indent="-457200">
              <a:buFontTx/>
              <a:buChar char="-"/>
            </a:pPr>
            <a:r>
              <a:rPr lang="pl-PL" sz="2800" dirty="0"/>
              <a:t>5101 głosów NIE,</a:t>
            </a:r>
          </a:p>
          <a:p>
            <a:pPr marL="457200" indent="-457200">
              <a:buFontTx/>
              <a:buChar char="-"/>
            </a:pPr>
            <a:r>
              <a:rPr lang="pl-PL" sz="2800" dirty="0"/>
              <a:t>414 głosów TAK.</a:t>
            </a:r>
          </a:p>
          <a:p>
            <a:r>
              <a:rPr lang="pl-PL" sz="2800" dirty="0"/>
              <a:t>Ponad 92% mieszkańców gminy Międzychód uczestniczących w konsultacjach powiedziało NIE planowanej budowie spalarni w Dzięcielinie. </a:t>
            </a:r>
            <a:br>
              <a:rPr lang="pl-PL" sz="2800" dirty="0"/>
            </a:br>
            <a:r>
              <a:rPr lang="pl-PL" sz="2800" dirty="0"/>
              <a:t>W głosowaniu wzięła udział prawie 1/3 mieszkańców.</a:t>
            </a:r>
          </a:p>
          <a:p>
            <a:r>
              <a:rPr lang="pl-PL" sz="2800" dirty="0"/>
              <a:t>Z uwagi na wynik konsultacji Rada Miejska podjęła uchwałę o odstąpieniu od procedowania zmian miejscowego planu zagospodarowania przestrzennego część obrębu Gorzyń.</a:t>
            </a:r>
          </a:p>
        </p:txBody>
      </p:sp>
    </p:spTree>
    <p:extLst>
      <p:ext uri="{BB962C8B-B14F-4D97-AF65-F5344CB8AC3E}">
        <p14:creationId xmlns:p14="http://schemas.microsoft.com/office/powerpoint/2010/main" val="300966543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01E7ED72-3BF0-592D-C6DA-753915A05705}"/>
              </a:ext>
            </a:extLst>
          </p:cNvPr>
          <p:cNvSpPr txBox="1"/>
          <p:nvPr/>
        </p:nvSpPr>
        <p:spPr>
          <a:xfrm>
            <a:off x="323528" y="6237312"/>
            <a:ext cx="835292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400" dirty="0">
                <a:solidFill>
                  <a:prstClr val="black"/>
                </a:solidFill>
                <a:latin typeface="Trebuchet MS"/>
              </a:rPr>
              <a:t>03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.05.2025 r. 234 Rocznica uchwalenia Konstytucji 3 Maja </a:t>
            </a:r>
            <a:endParaRPr lang="pl-PL" dirty="0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8D64197A-6EF6-0133-FB25-1595CE103F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49" b="11813"/>
          <a:stretch>
            <a:fillRect/>
          </a:stretch>
        </p:blipFill>
        <p:spPr>
          <a:xfrm>
            <a:off x="3604964" y="2852936"/>
            <a:ext cx="5143500" cy="3266982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D54EA95A-E51B-3485-0AA8-2F023B13A1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30" b="1406"/>
          <a:stretch>
            <a:fillRect/>
          </a:stretch>
        </p:blipFill>
        <p:spPr>
          <a:xfrm>
            <a:off x="395536" y="260648"/>
            <a:ext cx="4707290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48937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410B8F25-C42C-F318-3EE1-AF88F6A386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00" b="11151"/>
          <a:stretch>
            <a:fillRect/>
          </a:stretch>
        </p:blipFill>
        <p:spPr>
          <a:xfrm>
            <a:off x="1115616" y="260648"/>
            <a:ext cx="5760640" cy="5242110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19D12A8F-252C-E2B6-8C5E-E6F9DA2F0564}"/>
              </a:ext>
            </a:extLst>
          </p:cNvPr>
          <p:cNvSpPr txBox="1"/>
          <p:nvPr/>
        </p:nvSpPr>
        <p:spPr>
          <a:xfrm>
            <a:off x="611560" y="5877272"/>
            <a:ext cx="73659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04.05.2025 r. Turniej Majówka w Sierakowie. </a:t>
            </a:r>
            <a:b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</a:b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Tym razem 7 miejsce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996092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161523CB-A2F0-BD00-589D-53F56284C52A}"/>
              </a:ext>
            </a:extLst>
          </p:cNvPr>
          <p:cNvSpPr txBox="1"/>
          <p:nvPr/>
        </p:nvSpPr>
        <p:spPr>
          <a:xfrm>
            <a:off x="395536" y="6237312"/>
            <a:ext cx="842493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08.05.2025 r. </a:t>
            </a:r>
            <a:r>
              <a:rPr lang="pl-PL" sz="2400" dirty="0">
                <a:solidFill>
                  <a:prstClr val="black"/>
                </a:solidFill>
                <a:latin typeface="Trebuchet MS"/>
              </a:rPr>
              <a:t>80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Rocznica zakończenia II wojny światowej </a:t>
            </a:r>
            <a:endParaRPr lang="pl-PL" dirty="0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6710AC65-66B1-67BE-8E05-ACA8545CC6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2636912"/>
            <a:ext cx="4572000" cy="3429000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EC922B5B-8488-4556-9AA9-52637D346E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59023"/>
            <a:ext cx="4572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32586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C9F02AB2-D0F7-2F10-62A5-BAF15E9254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801"/>
          <a:stretch>
            <a:fillRect/>
          </a:stretch>
        </p:blipFill>
        <p:spPr>
          <a:xfrm>
            <a:off x="251520" y="35544"/>
            <a:ext cx="5724128" cy="2646679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E5D50596-EE0B-A00B-5C81-4EF3236F51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988144"/>
            <a:ext cx="5724128" cy="3219822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0CADDD9D-101A-9F3E-5798-5B8586337B2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11"/>
          <a:stretch>
            <a:fillRect/>
          </a:stretch>
        </p:blipFill>
        <p:spPr>
          <a:xfrm>
            <a:off x="5220072" y="1873526"/>
            <a:ext cx="3840427" cy="2286639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3C02C2A4-8B8E-C661-BF7B-DF6423572832}"/>
              </a:ext>
            </a:extLst>
          </p:cNvPr>
          <p:cNvSpPr txBox="1"/>
          <p:nvPr/>
        </p:nvSpPr>
        <p:spPr>
          <a:xfrm>
            <a:off x="1907704" y="6283054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24.05.2025 r. Święto Strażaków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0638027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B9C56C9A-A012-80B7-DF88-31D9A37F87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6" t="12192" r="12200" b="3920"/>
          <a:stretch>
            <a:fillRect/>
          </a:stretch>
        </p:blipFill>
        <p:spPr>
          <a:xfrm>
            <a:off x="179512" y="136321"/>
            <a:ext cx="4752528" cy="3308132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00958D17-8D0A-B683-DCAC-E04BCD1420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95" y="3662391"/>
            <a:ext cx="4752528" cy="3167579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9341223E-F1F8-93D2-ED4E-DFD97AADBC69}"/>
              </a:ext>
            </a:extLst>
          </p:cNvPr>
          <p:cNvSpPr txBox="1"/>
          <p:nvPr/>
        </p:nvSpPr>
        <p:spPr>
          <a:xfrm>
            <a:off x="5145186" y="5973250"/>
            <a:ext cx="385070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29.05.2025 r. 35-lecie Samorządu </a:t>
            </a:r>
            <a:endParaRPr lang="pl-PL" dirty="0"/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4965F85A-4E89-D169-3170-1D8C7CA7D88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8273" y="147756"/>
            <a:ext cx="4227617" cy="2817723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D3F88AD1-E815-8177-4E0E-00F6C39FF28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26"/>
          <a:stretch>
            <a:fillRect/>
          </a:stretch>
        </p:blipFill>
        <p:spPr>
          <a:xfrm>
            <a:off x="5075947" y="2348880"/>
            <a:ext cx="4044067" cy="351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79301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8C5877BE-BC24-FB23-CC4D-E293760F08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01" b="4850"/>
          <a:stretch>
            <a:fillRect/>
          </a:stretch>
        </p:blipFill>
        <p:spPr>
          <a:xfrm>
            <a:off x="5508103" y="188640"/>
            <a:ext cx="3259965" cy="3240360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00184FF3-1926-13D8-B2A1-D34A129FD0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72" y="168077"/>
            <a:ext cx="5292080" cy="3969060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1F68F5E5-29C6-075E-852D-9874DC52BF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6500" y="3188848"/>
            <a:ext cx="2610384" cy="3480512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49B8B5CB-EE5A-EFDA-F172-66FF1C8AB9F6}"/>
              </a:ext>
            </a:extLst>
          </p:cNvPr>
          <p:cNvSpPr txBox="1"/>
          <p:nvPr/>
        </p:nvSpPr>
        <p:spPr>
          <a:xfrm>
            <a:off x="541212" y="4929104"/>
            <a:ext cx="4572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400" dirty="0">
                <a:solidFill>
                  <a:prstClr val="black"/>
                </a:solidFill>
                <a:latin typeface="Trebuchet MS"/>
              </a:rPr>
              <a:t>3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0.0</a:t>
            </a:r>
            <a:r>
              <a:rPr lang="pl-PL" sz="2400" dirty="0">
                <a:solidFill>
                  <a:prstClr val="black"/>
                </a:solidFill>
                <a:latin typeface="Trebuchet MS"/>
              </a:rPr>
              <a:t>5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.2025 r. </a:t>
            </a:r>
            <a:r>
              <a:rPr lang="pl-PL" sz="2400" dirty="0">
                <a:solidFill>
                  <a:prstClr val="black"/>
                </a:solidFill>
                <a:latin typeface="Trebuchet MS"/>
              </a:rPr>
              <a:t>50-lecie </a:t>
            </a:r>
            <a:r>
              <a:rPr lang="pl-PL" sz="2400" dirty="0" err="1">
                <a:solidFill>
                  <a:prstClr val="black"/>
                </a:solidFill>
                <a:latin typeface="Trebuchet MS"/>
              </a:rPr>
              <a:t>SOSzW</a:t>
            </a:r>
            <a:r>
              <a:rPr lang="pl-PL" sz="2400" dirty="0">
                <a:solidFill>
                  <a:prstClr val="black"/>
                </a:solidFill>
                <a:latin typeface="Trebuchet MS"/>
              </a:rPr>
              <a:t> </a:t>
            </a:r>
            <a:br>
              <a:rPr lang="pl-PL" sz="2400" dirty="0">
                <a:solidFill>
                  <a:prstClr val="black"/>
                </a:solidFill>
                <a:latin typeface="Trebuchet MS"/>
              </a:rPr>
            </a:br>
            <a:r>
              <a:rPr lang="pl-PL" sz="2400" dirty="0">
                <a:solidFill>
                  <a:prstClr val="black"/>
                </a:solidFill>
                <a:latin typeface="Trebuchet MS"/>
              </a:rPr>
              <a:t>w Międzychodzie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1707353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37C9346D-CBE3-3204-8074-2DE76497E8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8422" y="332656"/>
            <a:ext cx="4716016" cy="3537012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6BBF352C-3137-A4A4-0726-FCF81C4B42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562" y="332656"/>
            <a:ext cx="4128459" cy="3096344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D2A2F76E-EDE6-B78C-1DF2-BAD615FFA1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00"/>
          <a:stretch>
            <a:fillRect/>
          </a:stretch>
        </p:blipFill>
        <p:spPr>
          <a:xfrm>
            <a:off x="239562" y="3623233"/>
            <a:ext cx="5292080" cy="3234767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EE4FAE68-6F18-95B7-1DA6-379B26EF1C86}"/>
              </a:ext>
            </a:extLst>
          </p:cNvPr>
          <p:cNvSpPr txBox="1"/>
          <p:nvPr/>
        </p:nvSpPr>
        <p:spPr>
          <a:xfrm>
            <a:off x="5652120" y="4640451"/>
            <a:ext cx="338437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400" dirty="0">
                <a:solidFill>
                  <a:prstClr val="black"/>
                </a:solidFill>
                <a:latin typeface="Trebuchet MS"/>
              </a:rPr>
              <a:t>06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.06.2025 r. Bieg </a:t>
            </a:r>
          </a:p>
          <a:p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Integracyjny nad </a:t>
            </a:r>
            <a:b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</a:b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jez. Miejskim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5381399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B3760165-5422-7A79-1C92-D973EB2D4F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212976"/>
            <a:ext cx="4128459" cy="3096344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294EAB72-44DD-503B-6886-CF0F30E964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01" b="34250"/>
          <a:stretch>
            <a:fillRect/>
          </a:stretch>
        </p:blipFill>
        <p:spPr>
          <a:xfrm>
            <a:off x="333528" y="188640"/>
            <a:ext cx="8476944" cy="2736955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C5AFFF95-A6B4-7F97-C05C-96D5F3E0A1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694" y="2437437"/>
            <a:ext cx="4608512" cy="3456384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25A96782-3F12-1053-CB50-9BB979CF7822}"/>
              </a:ext>
            </a:extLst>
          </p:cNvPr>
          <p:cNvSpPr txBox="1"/>
          <p:nvPr/>
        </p:nvSpPr>
        <p:spPr>
          <a:xfrm>
            <a:off x="278089" y="5893821"/>
            <a:ext cx="4572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08.06.2025 r. Gminne Zawody Strażackie w Łowyniu 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2413558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E6CCF563-7A50-0AB8-3408-8FB20840C0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277789"/>
            <a:ext cx="5273824" cy="3515024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8022D81F-474D-0673-A6CF-16543CD83D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65187"/>
            <a:ext cx="4590256" cy="3061665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CCA9BE21-53C4-C172-5BCC-AAC6EA4555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00" b="17451"/>
          <a:stretch>
            <a:fillRect/>
          </a:stretch>
        </p:blipFill>
        <p:spPr>
          <a:xfrm>
            <a:off x="4592338" y="404664"/>
            <a:ext cx="4372150" cy="3960440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948A87EE-3F01-A8F9-AABD-003D61226C55}"/>
              </a:ext>
            </a:extLst>
          </p:cNvPr>
          <p:cNvSpPr txBox="1"/>
          <p:nvPr/>
        </p:nvSpPr>
        <p:spPr>
          <a:xfrm>
            <a:off x="5796136" y="4573636"/>
            <a:ext cx="4572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400" dirty="0">
                <a:solidFill>
                  <a:prstClr val="black"/>
                </a:solidFill>
                <a:latin typeface="Trebuchet MS"/>
              </a:rPr>
              <a:t>21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.06.2025 r. Dni </a:t>
            </a:r>
          </a:p>
          <a:p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Międzychodu. Kolorowy </a:t>
            </a:r>
          </a:p>
          <a:p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korowód maszeruje </a:t>
            </a:r>
          </a:p>
          <a:p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na Stanicę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262216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C2222BD5-3D3F-B297-81ED-D558E5955B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4693851"/>
              </p:ext>
            </p:extLst>
          </p:nvPr>
        </p:nvGraphicFramePr>
        <p:xfrm>
          <a:off x="251520" y="476672"/>
          <a:ext cx="8352928" cy="6301219"/>
        </p:xfrm>
        <a:graphic>
          <a:graphicData uri="http://schemas.openxmlformats.org/drawingml/2006/table">
            <a:tbl>
              <a:tblPr firstRow="1" firstCol="1" bandRow="1"/>
              <a:tblGrid>
                <a:gridCol w="1061813">
                  <a:extLst>
                    <a:ext uri="{9D8B030D-6E8A-4147-A177-3AD203B41FA5}">
                      <a16:colId xmlns:a16="http://schemas.microsoft.com/office/drawing/2014/main" val="2620432094"/>
                    </a:ext>
                  </a:extLst>
                </a:gridCol>
                <a:gridCol w="2177113">
                  <a:extLst>
                    <a:ext uri="{9D8B030D-6E8A-4147-A177-3AD203B41FA5}">
                      <a16:colId xmlns:a16="http://schemas.microsoft.com/office/drawing/2014/main" val="3115820020"/>
                    </a:ext>
                  </a:extLst>
                </a:gridCol>
                <a:gridCol w="2593722">
                  <a:extLst>
                    <a:ext uri="{9D8B030D-6E8A-4147-A177-3AD203B41FA5}">
                      <a16:colId xmlns:a16="http://schemas.microsoft.com/office/drawing/2014/main" val="4098994142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2981817644"/>
                    </a:ext>
                  </a:extLst>
                </a:gridCol>
              </a:tblGrid>
              <a:tr h="356347"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L.p.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Nr sesji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Data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Liczba uchwał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1969188"/>
                  </a:ext>
                </a:extLst>
              </a:tr>
              <a:tr h="312888"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XI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17.01.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1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9435750"/>
                  </a:ext>
                </a:extLst>
              </a:tr>
              <a:tr h="312888"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XII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18.02.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13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0903805"/>
                  </a:ext>
                </a:extLst>
              </a:tr>
              <a:tr h="312888"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XIII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25.03.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9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3336005"/>
                  </a:ext>
                </a:extLst>
              </a:tr>
              <a:tr h="312888"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XIV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24.04.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7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796667"/>
                  </a:ext>
                </a:extLst>
              </a:tr>
              <a:tr h="312888"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XV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06.05.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5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6193305"/>
                  </a:ext>
                </a:extLst>
              </a:tr>
              <a:tr h="312888"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XVI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20.05.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1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189446"/>
                  </a:ext>
                </a:extLst>
              </a:tr>
              <a:tr h="312888"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XVII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27.05.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1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1992269"/>
                  </a:ext>
                </a:extLst>
              </a:tr>
              <a:tr h="312888"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XVIII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10.06.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6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5049760"/>
                  </a:ext>
                </a:extLst>
              </a:tr>
              <a:tr h="312888"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XIX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24.06.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4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1974860"/>
                  </a:ext>
                </a:extLst>
              </a:tr>
              <a:tr h="312888"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XX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01.07.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6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8011658"/>
                  </a:ext>
                </a:extLst>
              </a:tr>
              <a:tr h="312888"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XXI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26.08.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6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0705409"/>
                  </a:ext>
                </a:extLst>
              </a:tr>
              <a:tr h="312888"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XXII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30.09.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7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0967533"/>
                  </a:ext>
                </a:extLst>
              </a:tr>
              <a:tr h="312888"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XXIII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16.10.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3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7836601"/>
                  </a:ext>
                </a:extLst>
              </a:tr>
              <a:tr h="312888"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XXIV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28.10.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7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5059233"/>
                  </a:ext>
                </a:extLst>
              </a:tr>
              <a:tr h="312888"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XXV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04.11.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2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6310000"/>
                  </a:ext>
                </a:extLst>
              </a:tr>
              <a:tr h="312888"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XXVI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25.11.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10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109413"/>
                  </a:ext>
                </a:extLst>
              </a:tr>
              <a:tr h="312888"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XXVII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16.12.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10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5388357"/>
                  </a:ext>
                </a:extLst>
              </a:tr>
              <a:tr h="312888"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XXVIII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30.12.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3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2614075"/>
                  </a:ext>
                </a:extLst>
              </a:tr>
              <a:tr h="312888">
                <a:tc gridSpan="2"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098" marR="26098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Razem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101</a:t>
                      </a:r>
                    </a:p>
                  </a:txBody>
                  <a:tcPr marL="26098" marR="26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4487618"/>
                  </a:ext>
                </a:extLst>
              </a:tr>
            </a:tbl>
          </a:graphicData>
        </a:graphic>
      </p:graphicFrame>
      <p:sp>
        <p:nvSpPr>
          <p:cNvPr id="4" name="pole tekstowe 3">
            <a:extLst>
              <a:ext uri="{FF2B5EF4-FFF2-40B4-BE49-F238E27FC236}">
                <a16:creationId xmlns:a16="http://schemas.microsoft.com/office/drawing/2014/main" id="{71CAE807-B409-C0E1-885D-D8F26EF1C61A}"/>
              </a:ext>
            </a:extLst>
          </p:cNvPr>
          <p:cNvSpPr txBox="1"/>
          <p:nvPr/>
        </p:nvSpPr>
        <p:spPr>
          <a:xfrm>
            <a:off x="1547664" y="-3122"/>
            <a:ext cx="63367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Ilość podjętych uchwał na sesjach w 2025 roku</a:t>
            </a: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289537103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A03859B2-C233-2822-B2E4-0A008AEC8E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00"/>
          <a:stretch>
            <a:fillRect/>
          </a:stretch>
        </p:blipFill>
        <p:spPr>
          <a:xfrm>
            <a:off x="251520" y="87056"/>
            <a:ext cx="7302504" cy="3846000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20AD91BF-D61C-1F22-93C4-F293F2FAF6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153067"/>
            <a:ext cx="4572000" cy="3047256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3A3E898C-9091-F4C1-C516-9FAE317168DA}"/>
              </a:ext>
            </a:extLst>
          </p:cNvPr>
          <p:cNvSpPr txBox="1"/>
          <p:nvPr/>
        </p:nvSpPr>
        <p:spPr>
          <a:xfrm>
            <a:off x="5580112" y="5531087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21.06.2025 r.</a:t>
            </a:r>
            <a:endParaRPr lang="pl-PL" dirty="0"/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19904A61-8D30-3597-A2AA-83BA27DE06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795840"/>
            <a:ext cx="4733752" cy="3157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74674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9FD97471-E543-0C30-3697-78981648DD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8640"/>
            <a:ext cx="3096344" cy="2322258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4CCECD73-AD18-AC74-60D0-D7E1CEE332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210939"/>
            <a:ext cx="5364088" cy="3575186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D1ED4C16-B9F9-A59F-6DE2-56BDB6D1E09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080870"/>
            <a:ext cx="4824536" cy="3618403"/>
          </a:xfrm>
          <a:prstGeom prst="rect">
            <a:avLst/>
          </a:prstGeom>
        </p:spPr>
      </p:pic>
      <p:sp>
        <p:nvSpPr>
          <p:cNvPr id="11" name="pole tekstowe 10">
            <a:extLst>
              <a:ext uri="{FF2B5EF4-FFF2-40B4-BE49-F238E27FC236}">
                <a16:creationId xmlns:a16="http://schemas.microsoft.com/office/drawing/2014/main" id="{144E55B9-6C76-7774-EA7C-D71E4CD499F9}"/>
              </a:ext>
            </a:extLst>
          </p:cNvPr>
          <p:cNvSpPr txBox="1"/>
          <p:nvPr/>
        </p:nvSpPr>
        <p:spPr>
          <a:xfrm>
            <a:off x="5868144" y="4289448"/>
            <a:ext cx="22322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21.06.2025 r.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6010398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F364945A-3444-8922-8E2E-925F1CB178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951"/>
          <a:stretch>
            <a:fillRect/>
          </a:stretch>
        </p:blipFill>
        <p:spPr>
          <a:xfrm>
            <a:off x="355762" y="177625"/>
            <a:ext cx="3992813" cy="3835746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6C92475B-AB39-1AAF-B229-40BDFB2F0F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0" t="11151" r="11210" b="38849"/>
          <a:stretch>
            <a:fillRect/>
          </a:stretch>
        </p:blipFill>
        <p:spPr>
          <a:xfrm>
            <a:off x="4795981" y="263203"/>
            <a:ext cx="4131886" cy="3783831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6C835368-AFD8-342D-A296-1E530F4AA80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100"/>
          <a:stretch>
            <a:fillRect/>
          </a:stretch>
        </p:blipFill>
        <p:spPr>
          <a:xfrm>
            <a:off x="216133" y="3949584"/>
            <a:ext cx="5284570" cy="2730791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A3F1DA62-F950-F536-F045-176560DE8C3A}"/>
              </a:ext>
            </a:extLst>
          </p:cNvPr>
          <p:cNvSpPr txBox="1"/>
          <p:nvPr/>
        </p:nvSpPr>
        <p:spPr>
          <a:xfrm>
            <a:off x="5724128" y="4509120"/>
            <a:ext cx="331236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23.06.2025 r. Wizyta </a:t>
            </a:r>
          </a:p>
          <a:p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Komisji Społecznej </a:t>
            </a:r>
            <a:b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</a:b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w Remizie OSP </a:t>
            </a:r>
          </a:p>
          <a:p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w Radgoszczy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5535638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le tekstowe 6">
            <a:extLst>
              <a:ext uri="{FF2B5EF4-FFF2-40B4-BE49-F238E27FC236}">
                <a16:creationId xmlns:a16="http://schemas.microsoft.com/office/drawing/2014/main" id="{E8F164AA-D849-9095-F638-56C4E70E4BA0}"/>
              </a:ext>
            </a:extLst>
          </p:cNvPr>
          <p:cNvSpPr txBox="1"/>
          <p:nvPr/>
        </p:nvSpPr>
        <p:spPr>
          <a:xfrm>
            <a:off x="5831632" y="476672"/>
            <a:ext cx="331236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19.07.2025 r. Turniej </a:t>
            </a:r>
          </a:p>
          <a:p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Piłki plażowej </a:t>
            </a:r>
          </a:p>
          <a:p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samorządowców</a:t>
            </a:r>
          </a:p>
          <a:p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w Chrzypsku Wielkim</a:t>
            </a:r>
            <a:endParaRPr lang="pl-PL" dirty="0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57A16C05-73A8-7565-A678-996E8CFCBA8F}"/>
              </a:ext>
            </a:extLst>
          </p:cNvPr>
          <p:cNvSpPr txBox="1"/>
          <p:nvPr/>
        </p:nvSpPr>
        <p:spPr>
          <a:xfrm>
            <a:off x="107504" y="5877272"/>
            <a:ext cx="345638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400" dirty="0">
                <a:solidFill>
                  <a:prstClr val="black"/>
                </a:solidFill>
                <a:latin typeface="Trebuchet MS"/>
              </a:rPr>
              <a:t>Nasza drużyna zajęła II miejsce w turnieju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FA9AF1BD-3E3D-8A6B-A24D-C15A82447B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51" b="19551"/>
          <a:stretch>
            <a:fillRect/>
          </a:stretch>
        </p:blipFill>
        <p:spPr>
          <a:xfrm>
            <a:off x="107504" y="90424"/>
            <a:ext cx="5581273" cy="2988730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C172E521-81AF-FEA0-01B7-01B5D07CD1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51"/>
          <a:stretch>
            <a:fillRect/>
          </a:stretch>
        </p:blipFill>
        <p:spPr>
          <a:xfrm>
            <a:off x="4283968" y="2196430"/>
            <a:ext cx="4375720" cy="4571146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ECDC2A10-FE2E-0806-3E32-0C647EBE299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38"/>
          <a:stretch>
            <a:fillRect/>
          </a:stretch>
        </p:blipFill>
        <p:spPr>
          <a:xfrm>
            <a:off x="171488" y="2636204"/>
            <a:ext cx="3463828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99863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48D0FFC1-3648-B981-63AA-6EAF391B5E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54451"/>
            <a:ext cx="4428492" cy="3321369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86C2A8A5-D711-A49A-AA53-8EE9EC2745F4}"/>
              </a:ext>
            </a:extLst>
          </p:cNvPr>
          <p:cNvSpPr txBox="1"/>
          <p:nvPr/>
        </p:nvSpPr>
        <p:spPr>
          <a:xfrm>
            <a:off x="147972" y="3751128"/>
            <a:ext cx="424847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15.08.2024 r. </a:t>
            </a:r>
            <a:r>
              <a:rPr lang="pl-PL" sz="2400" dirty="0">
                <a:solidFill>
                  <a:prstClr val="black"/>
                </a:solidFill>
                <a:latin typeface="Trebuchet MS"/>
              </a:rPr>
              <a:t>Święto Wojska Polskiego </a:t>
            </a:r>
          </a:p>
          <a:p>
            <a:r>
              <a:rPr lang="pl-PL" sz="2400" dirty="0">
                <a:solidFill>
                  <a:prstClr val="black"/>
                </a:solidFill>
                <a:latin typeface="Trebuchet MS"/>
              </a:rPr>
              <a:t> –  przemarsz delegacji, </a:t>
            </a:r>
            <a:endParaRPr lang="pl-PL" sz="2400" dirty="0"/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318F1083-80D3-64CB-106A-2819A2DA9A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161" y="3223265"/>
            <a:ext cx="4608512" cy="3456384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4728037D-49D6-FE38-73B9-B1A0F544878C}"/>
              </a:ext>
            </a:extLst>
          </p:cNvPr>
          <p:cNvSpPr txBox="1"/>
          <p:nvPr/>
        </p:nvSpPr>
        <p:spPr>
          <a:xfrm>
            <a:off x="251520" y="4936467"/>
            <a:ext cx="403244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złożenie kwiatów, 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pl-PL" sz="2400" dirty="0">
                <a:solidFill>
                  <a:prstClr val="black"/>
                </a:solidFill>
                <a:latin typeface="Trebuchet MS"/>
              </a:rPr>
              <a:t>a</a:t>
            </a: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systa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</a:t>
            </a: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harcer</a:t>
            </a:r>
            <a:r>
              <a:rPr lang="pl-PL" sz="2400" dirty="0" err="1">
                <a:solidFill>
                  <a:prstClr val="black"/>
                </a:solidFill>
                <a:latin typeface="Trebuchet MS"/>
              </a:rPr>
              <a:t>zy</a:t>
            </a:r>
            <a:endParaRPr kumimoji="0" lang="pl-PL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8B280F96-EFA8-037D-A7AC-5196A15C800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519" y="144652"/>
            <a:ext cx="4032448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65002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7A4519DF-A6FC-937E-0EF0-5BE4B23068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01" r="15750" b="8400"/>
          <a:stretch>
            <a:fillRect/>
          </a:stretch>
        </p:blipFill>
        <p:spPr>
          <a:xfrm>
            <a:off x="179512" y="260648"/>
            <a:ext cx="4644962" cy="2952328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85F77FAA-A72B-BD13-3CCF-D0E98CF90F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0036" y="2431513"/>
            <a:ext cx="5554452" cy="4165839"/>
          </a:xfrm>
          <a:prstGeom prst="rect">
            <a:avLst/>
          </a:prstGeo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DAA4BE69-D4D2-DCA9-DBC8-1DA6FCEE914D}"/>
              </a:ext>
            </a:extLst>
          </p:cNvPr>
          <p:cNvSpPr txBox="1"/>
          <p:nvPr/>
        </p:nvSpPr>
        <p:spPr>
          <a:xfrm>
            <a:off x="5076056" y="692696"/>
            <a:ext cx="4572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400" dirty="0">
                <a:solidFill>
                  <a:prstClr val="black"/>
                </a:solidFill>
                <a:latin typeface="Trebuchet MS"/>
              </a:rPr>
              <a:t>23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.08.2025 r. Dożynki </a:t>
            </a:r>
          </a:p>
          <a:p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w Kolnie</a:t>
            </a:r>
            <a:endParaRPr lang="pl-PL" dirty="0"/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EDF47847-E15E-20C5-32CC-045E459238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13" t="16968" b="10100"/>
          <a:stretch>
            <a:fillRect/>
          </a:stretch>
        </p:blipFill>
        <p:spPr>
          <a:xfrm>
            <a:off x="179512" y="3573016"/>
            <a:ext cx="4319526" cy="2871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08987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7CECAA4F-8F97-DCCA-A09A-C64CEA2712FE}"/>
              </a:ext>
            </a:extLst>
          </p:cNvPr>
          <p:cNvSpPr txBox="1"/>
          <p:nvPr/>
        </p:nvSpPr>
        <p:spPr>
          <a:xfrm>
            <a:off x="88406" y="3767627"/>
            <a:ext cx="2952328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400" dirty="0">
                <a:solidFill>
                  <a:prstClr val="black"/>
                </a:solidFill>
                <a:latin typeface="Trebuchet MS"/>
              </a:rPr>
              <a:t>01.09.2025 r. P</a:t>
            </a:r>
            <a:r>
              <a:rPr kumimoji="0" lang="pl-PL" sz="2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amię</a:t>
            </a:r>
            <a:r>
              <a:rPr lang="pl-PL" sz="2400" dirty="0">
                <a:solidFill>
                  <a:prstClr val="black"/>
                </a:solidFill>
                <a:latin typeface="Trebuchet MS"/>
              </a:rPr>
              <a:t>ci</a:t>
            </a:r>
            <a:r>
              <a:rPr kumimoji="0" lang="pl-PL" sz="2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pomordowanych podczas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II wojny światowej – przemarsz </a:t>
            </a:r>
            <a:br>
              <a:rPr kumimoji="0" lang="pl-PL" sz="2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</a:br>
            <a:r>
              <a:rPr kumimoji="0" lang="pl-PL" sz="2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i złożenie kwiatów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49BC0313-4B5A-6785-3B20-DB159497D6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82"/>
          <a:stretch>
            <a:fillRect/>
          </a:stretch>
        </p:blipFill>
        <p:spPr>
          <a:xfrm>
            <a:off x="323528" y="224267"/>
            <a:ext cx="3240360" cy="3353481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DBFABEC8-66E3-DB3C-2E2E-20FCB8CEEF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0960" y="2475271"/>
            <a:ext cx="5544616" cy="4158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88290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E60DF2D3-E916-6CCC-1E13-16B76E1A43EC}"/>
              </a:ext>
            </a:extLst>
          </p:cNvPr>
          <p:cNvSpPr txBox="1"/>
          <p:nvPr/>
        </p:nvSpPr>
        <p:spPr>
          <a:xfrm>
            <a:off x="1115616" y="6311116"/>
            <a:ext cx="6606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400" dirty="0">
                <a:solidFill>
                  <a:prstClr val="black"/>
                </a:solidFill>
                <a:latin typeface="Trebuchet MS"/>
              </a:rPr>
              <a:t>06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.09.2025 r. Dożynki Gminne w </a:t>
            </a: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Kamionnie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FD61B394-DF32-6A05-2ABF-53AD8A2FEB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6632"/>
            <a:ext cx="4644008" cy="3095250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4E56125F-B5AD-E901-23BF-D7448FD9EA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5648" y="1556792"/>
            <a:ext cx="4452592" cy="2967670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AD385B99-6FF1-01B1-285C-F39594A30D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0" t="17651" r="-2280" b="7377"/>
          <a:stretch>
            <a:fillRect/>
          </a:stretch>
        </p:blipFill>
        <p:spPr>
          <a:xfrm>
            <a:off x="270865" y="3429000"/>
            <a:ext cx="4895528" cy="275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03767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80BBA9AA-D5E5-0D16-0D4E-561395B58F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" t="3949" r="-368" b="-3949"/>
          <a:stretch>
            <a:fillRect/>
          </a:stretch>
        </p:blipFill>
        <p:spPr>
          <a:xfrm>
            <a:off x="251520" y="188640"/>
            <a:ext cx="4572000" cy="3048000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EB1F02DA-2A4F-83DC-4F45-ECC7A6384A09}"/>
              </a:ext>
            </a:extLst>
          </p:cNvPr>
          <p:cNvSpPr txBox="1"/>
          <p:nvPr/>
        </p:nvSpPr>
        <p:spPr>
          <a:xfrm>
            <a:off x="755576" y="6351346"/>
            <a:ext cx="662473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400" dirty="0">
                <a:solidFill>
                  <a:prstClr val="black"/>
                </a:solidFill>
                <a:latin typeface="Trebuchet MS"/>
              </a:rPr>
              <a:t>13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.09.2025 r. Święto Podgrzybka w Radgoszczy</a:t>
            </a:r>
            <a:endParaRPr lang="pl-PL" dirty="0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D9DEAD63-7E43-9778-CAF7-F3CB651CAA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764704"/>
            <a:ext cx="4752528" cy="3168352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0D08D230-5B3A-B017-13CF-12090EDFC4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101476"/>
            <a:ext cx="4860612" cy="3239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10509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03105C58-460A-E98D-C37C-B51AFB28C6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61"/>
          <a:stretch>
            <a:fillRect/>
          </a:stretch>
        </p:blipFill>
        <p:spPr>
          <a:xfrm>
            <a:off x="251520" y="116632"/>
            <a:ext cx="5700462" cy="3024336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53BD4FEE-0A20-0B06-9C99-79AD12E01A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51"/>
          <a:stretch>
            <a:fillRect/>
          </a:stretch>
        </p:blipFill>
        <p:spPr>
          <a:xfrm>
            <a:off x="323528" y="2492896"/>
            <a:ext cx="3605618" cy="4248472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F1015B5E-DAEC-DDF7-6043-1AD332F9A6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2417" y="2276872"/>
            <a:ext cx="4992554" cy="3744416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13442220-1925-954A-1BA1-4F9B8F136764}"/>
              </a:ext>
            </a:extLst>
          </p:cNvPr>
          <p:cNvSpPr txBox="1"/>
          <p:nvPr/>
        </p:nvSpPr>
        <p:spPr>
          <a:xfrm>
            <a:off x="4248472" y="6165304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17.09.2025 r. Dzień Sybiraka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918087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6698ECE9-2D33-6A5A-45F7-58D1FAE69F4C}"/>
              </a:ext>
            </a:extLst>
          </p:cNvPr>
          <p:cNvSpPr txBox="1"/>
          <p:nvPr/>
        </p:nvSpPr>
        <p:spPr>
          <a:xfrm>
            <a:off x="179512" y="0"/>
            <a:ext cx="8784976" cy="532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Zakres tematyczny podjętych uchwał i ich realizacja 2025</a:t>
            </a:r>
            <a:endParaRPr lang="pl-PL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Tabela 5">
            <a:extLst>
              <a:ext uri="{FF2B5EF4-FFF2-40B4-BE49-F238E27FC236}">
                <a16:creationId xmlns:a16="http://schemas.microsoft.com/office/drawing/2014/main" id="{DDE3EF7D-02C9-F2DA-C59B-BED5938C7C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119395"/>
              </p:ext>
            </p:extLst>
          </p:nvPr>
        </p:nvGraphicFramePr>
        <p:xfrm>
          <a:off x="359532" y="692696"/>
          <a:ext cx="8424936" cy="5700628"/>
        </p:xfrm>
        <a:graphic>
          <a:graphicData uri="http://schemas.openxmlformats.org/drawingml/2006/table">
            <a:tbl>
              <a:tblPr firstRow="1" firstCol="1" bandRow="1"/>
              <a:tblGrid>
                <a:gridCol w="4392488">
                  <a:extLst>
                    <a:ext uri="{9D8B030D-6E8A-4147-A177-3AD203B41FA5}">
                      <a16:colId xmlns:a16="http://schemas.microsoft.com/office/drawing/2014/main" val="3807701774"/>
                    </a:ext>
                  </a:extLst>
                </a:gridCol>
                <a:gridCol w="996623">
                  <a:extLst>
                    <a:ext uri="{9D8B030D-6E8A-4147-A177-3AD203B41FA5}">
                      <a16:colId xmlns:a16="http://schemas.microsoft.com/office/drawing/2014/main" val="2907777720"/>
                    </a:ext>
                  </a:extLst>
                </a:gridCol>
                <a:gridCol w="1020037">
                  <a:extLst>
                    <a:ext uri="{9D8B030D-6E8A-4147-A177-3AD203B41FA5}">
                      <a16:colId xmlns:a16="http://schemas.microsoft.com/office/drawing/2014/main" val="3667823070"/>
                    </a:ext>
                  </a:extLst>
                </a:gridCol>
                <a:gridCol w="948852">
                  <a:extLst>
                    <a:ext uri="{9D8B030D-6E8A-4147-A177-3AD203B41FA5}">
                      <a16:colId xmlns:a16="http://schemas.microsoft.com/office/drawing/2014/main" val="87725153"/>
                    </a:ext>
                  </a:extLst>
                </a:gridCol>
                <a:gridCol w="1066936">
                  <a:extLst>
                    <a:ext uri="{9D8B030D-6E8A-4147-A177-3AD203B41FA5}">
                      <a16:colId xmlns:a16="http://schemas.microsoft.com/office/drawing/2014/main" val="2040228183"/>
                    </a:ext>
                  </a:extLst>
                </a:gridCol>
              </a:tblGrid>
              <a:tr h="3178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Tematyka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2025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2534492"/>
                  </a:ext>
                </a:extLst>
              </a:tr>
              <a:tr h="3178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budżetowe (w tym WPF)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21,42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27,72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2748119"/>
                  </a:ext>
                </a:extLst>
              </a:tr>
              <a:tr h="3178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dotacyjne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8,04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10,90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9192023"/>
                  </a:ext>
                </a:extLst>
              </a:tr>
              <a:tr h="3178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społeczne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4,46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3,96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4697958"/>
                  </a:ext>
                </a:extLst>
              </a:tr>
              <a:tr h="3178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mpzp</a:t>
                      </a:r>
                      <a:endParaRPr lang="pl-PL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10,71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8,91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7396576"/>
                  </a:ext>
                </a:extLst>
              </a:tr>
              <a:tr h="4203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programy, regulaminy, konsultacje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4,46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11,98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7030753"/>
                  </a:ext>
                </a:extLst>
              </a:tr>
              <a:tr h="2457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oświatowe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0227399"/>
                  </a:ext>
                </a:extLst>
              </a:tr>
              <a:tr h="4180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organizacyjne rady (w tym skargi)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8,93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7,93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6586391"/>
                  </a:ext>
                </a:extLst>
              </a:tr>
              <a:tr h="3178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nazwy ulic, itp.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1,78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0,99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6511664"/>
                  </a:ext>
                </a:extLst>
              </a:tr>
              <a:tr h="3178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podatki, opłaty lokalne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8,93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3,96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1244519"/>
                  </a:ext>
                </a:extLst>
              </a:tr>
              <a:tr h="3178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gosp. nieruchomościami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3,57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4,95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179963"/>
                  </a:ext>
                </a:extLst>
              </a:tr>
              <a:tr h="3178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gosp. odpadami komunalnymi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3,57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3,96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4872442"/>
                  </a:ext>
                </a:extLst>
              </a:tr>
              <a:tr h="3178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pozostałe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24,11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15,84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9399834"/>
                  </a:ext>
                </a:extLst>
              </a:tr>
              <a:tr h="3178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 tym zmiany uchwał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26,78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31,68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793516"/>
                  </a:ext>
                </a:extLst>
              </a:tr>
              <a:tr h="31788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Razem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112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101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49710" marR="497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0875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406483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A39DA451-EA94-C33F-879D-6E5F09230A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60648"/>
            <a:ext cx="7102864" cy="5328592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D7FEBD6A-5D14-3003-A2CF-348024270052}"/>
              </a:ext>
            </a:extLst>
          </p:cNvPr>
          <p:cNvSpPr txBox="1"/>
          <p:nvPr/>
        </p:nvSpPr>
        <p:spPr>
          <a:xfrm>
            <a:off x="683568" y="5766355"/>
            <a:ext cx="777686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17.09.2025 r.</a:t>
            </a:r>
            <a:r>
              <a:rPr lang="pl-PL" sz="2400" dirty="0">
                <a:solidFill>
                  <a:prstClr val="black"/>
                </a:solidFill>
                <a:latin typeface="Trebuchet MS"/>
              </a:rPr>
              <a:t> Pani Renata Nowak i Pan Dariusz Nowak odznaczeni Złotą Odznaką Związku Sybiraków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612365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A8A4D9-B17B-7D46-3995-2AFDB182F4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>
            <a:extLst>
              <a:ext uri="{FF2B5EF4-FFF2-40B4-BE49-F238E27FC236}">
                <a16:creationId xmlns:a16="http://schemas.microsoft.com/office/drawing/2014/main" id="{31729CBB-DADB-8DDE-F272-B4637343C983}"/>
              </a:ext>
            </a:extLst>
          </p:cNvPr>
          <p:cNvSpPr txBox="1"/>
          <p:nvPr/>
        </p:nvSpPr>
        <p:spPr>
          <a:xfrm>
            <a:off x="1187624" y="6165304"/>
            <a:ext cx="76328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400" dirty="0">
                <a:solidFill>
                  <a:prstClr val="black"/>
                </a:solidFill>
                <a:latin typeface="Trebuchet MS"/>
              </a:rPr>
              <a:t>21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.09.2025 r. </a:t>
            </a:r>
            <a:r>
              <a:rPr lang="pl-PL" sz="2400" dirty="0">
                <a:solidFill>
                  <a:prstClr val="black"/>
                </a:solidFill>
                <a:latin typeface="Trebuchet MS"/>
              </a:rPr>
              <a:t>Wielkie Smażenie Powideł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0D8065EB-280A-B10F-BB93-DC6450C933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88" y="332656"/>
            <a:ext cx="7416824" cy="556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08100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3986DD8D-9C06-5568-8FB9-4F13F1429BD3}"/>
              </a:ext>
            </a:extLst>
          </p:cNvPr>
          <p:cNvSpPr txBox="1"/>
          <p:nvPr/>
        </p:nvSpPr>
        <p:spPr>
          <a:xfrm>
            <a:off x="0" y="6274615"/>
            <a:ext cx="92525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24.09.2025 r. Komisja Społeczna z wizytą w Przedszkolu w Bielsku </a:t>
            </a:r>
            <a:endParaRPr lang="pl-PL" dirty="0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88143080-EE30-376F-3CFC-70DA2EC2E8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587" y="131468"/>
            <a:ext cx="4417753" cy="3313315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0A49FE2D-A3D7-04BC-47A6-B27F4710DE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2588" y="255612"/>
            <a:ext cx="3921900" cy="5229200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4227EB79-FB2F-9C7C-7AEE-5660CE188EB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40" y="3034645"/>
            <a:ext cx="4319960" cy="3239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35374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4">
            <a:extLst>
              <a:ext uri="{FF2B5EF4-FFF2-40B4-BE49-F238E27FC236}">
                <a16:creationId xmlns:a16="http://schemas.microsoft.com/office/drawing/2014/main" id="{4C0469A2-0292-DB77-CAF8-E5D9521846B9}"/>
              </a:ext>
            </a:extLst>
          </p:cNvPr>
          <p:cNvSpPr txBox="1"/>
          <p:nvPr/>
        </p:nvSpPr>
        <p:spPr>
          <a:xfrm>
            <a:off x="107504" y="6102786"/>
            <a:ext cx="925252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000" dirty="0">
                <a:solidFill>
                  <a:prstClr val="black"/>
                </a:solidFill>
                <a:latin typeface="Trebuchet MS"/>
              </a:rPr>
              <a:t>27.09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.2025 r. </a:t>
            </a:r>
            <a:r>
              <a:rPr lang="pl-PL" sz="2000" dirty="0">
                <a:solidFill>
                  <a:prstClr val="black"/>
                </a:solidFill>
                <a:latin typeface="Trebuchet MS"/>
              </a:rPr>
              <a:t>Turniej Strzelecki Samorządowców Powiatu Międzychodzkiego. </a:t>
            </a:r>
          </a:p>
          <a:p>
            <a:pPr algn="ctr"/>
            <a:r>
              <a:rPr lang="pl-PL" sz="2000" dirty="0">
                <a:solidFill>
                  <a:prstClr val="black"/>
                </a:solidFill>
                <a:latin typeface="Trebuchet MS"/>
              </a:rPr>
              <a:t>Nasza drużyna zajęła I miejsce oraz I </a:t>
            </a:r>
            <a:r>
              <a:rPr lang="pl-PL" sz="2000" dirty="0" err="1">
                <a:solidFill>
                  <a:prstClr val="black"/>
                </a:solidFill>
                <a:latin typeface="Trebuchet MS"/>
              </a:rPr>
              <a:t>i</a:t>
            </a:r>
            <a:r>
              <a:rPr lang="pl-PL" sz="2000" dirty="0">
                <a:solidFill>
                  <a:prstClr val="black"/>
                </a:solidFill>
                <a:latin typeface="Trebuchet MS"/>
              </a:rPr>
              <a:t> II miejsce VIP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F74A4F64-0EFC-07E0-42FD-2331597FF1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95" b="37400"/>
          <a:stretch>
            <a:fillRect/>
          </a:stretch>
        </p:blipFill>
        <p:spPr>
          <a:xfrm>
            <a:off x="648071" y="3084430"/>
            <a:ext cx="7740352" cy="2937718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B74CA1C0-7B7E-3500-6C74-086A2CB240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0" t="21651" r="31800" b="26901"/>
          <a:stretch>
            <a:fillRect/>
          </a:stretch>
        </p:blipFill>
        <p:spPr>
          <a:xfrm>
            <a:off x="251520" y="98614"/>
            <a:ext cx="2808312" cy="3356275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6BF3A86C-D4D7-03A0-F7FC-AAAE2199AAF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6777" y="156575"/>
            <a:ext cx="4229152" cy="3551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01543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50ECA2BA-3C9D-E02B-4DBF-6D2A8CBF0C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32" y="332656"/>
            <a:ext cx="4283968" cy="2851098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79071334-D0AC-CEF8-EF5E-E369FF881A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65820"/>
            <a:ext cx="4283968" cy="2851098"/>
          </a:xfrm>
          <a:prstGeom prst="rect">
            <a:avLst/>
          </a:prstGeo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E5C3C87E-D74E-9839-F976-93B0ABDCE4D8}"/>
              </a:ext>
            </a:extLst>
          </p:cNvPr>
          <p:cNvSpPr txBox="1"/>
          <p:nvPr/>
        </p:nvSpPr>
        <p:spPr>
          <a:xfrm>
            <a:off x="254893" y="6027003"/>
            <a:ext cx="853244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08.11.2025 r. </a:t>
            </a:r>
            <a:r>
              <a:rPr lang="pl-PL" sz="2400" dirty="0">
                <a:solidFill>
                  <a:prstClr val="black"/>
                </a:solidFill>
                <a:latin typeface="Trebuchet MS"/>
              </a:rPr>
              <a:t>Dzień Patrona Szkoły 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Podstawowej nr 2 </a:t>
            </a:r>
            <a:b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</a:b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w Międzychodzie.</a:t>
            </a:r>
            <a:endParaRPr lang="pl-PL" dirty="0"/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CCFD713A-3E78-9722-9D74-7550E6F217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240" y="3055758"/>
            <a:ext cx="4464496" cy="2971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97678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ole tekstowe 5">
            <a:extLst>
              <a:ext uri="{FF2B5EF4-FFF2-40B4-BE49-F238E27FC236}">
                <a16:creationId xmlns:a16="http://schemas.microsoft.com/office/drawing/2014/main" id="{6000DC10-D9BE-FC06-687D-97AD8A917DFE}"/>
              </a:ext>
            </a:extLst>
          </p:cNvPr>
          <p:cNvSpPr txBox="1"/>
          <p:nvPr/>
        </p:nvSpPr>
        <p:spPr>
          <a:xfrm>
            <a:off x="0" y="4149080"/>
            <a:ext cx="4572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11.11.2025 r. Święto </a:t>
            </a:r>
            <a:b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</a:b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Odzyskania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Niepodległości 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05509A72-1EE3-A1B9-863A-F6DDA907B3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60"/>
          <a:stretch>
            <a:fillRect/>
          </a:stretch>
        </p:blipFill>
        <p:spPr>
          <a:xfrm>
            <a:off x="3240360" y="3674545"/>
            <a:ext cx="5724128" cy="3070835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29340376-E1EC-C53D-C431-AC0D115819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5133"/>
            <a:ext cx="4572001" cy="3129857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87359071-A425-EEE8-FFFE-3661C27646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748" y="476671"/>
            <a:ext cx="4017732" cy="2770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10936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8DF2037A-291B-8225-661C-441EB115C3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97" y="116632"/>
            <a:ext cx="4860032" cy="3645024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0BA38A7A-C4CD-7DFB-25B4-5A4F56E3FB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2" t="8400" r="2346" b="40950"/>
          <a:stretch>
            <a:fillRect/>
          </a:stretch>
        </p:blipFill>
        <p:spPr>
          <a:xfrm>
            <a:off x="3899271" y="3284984"/>
            <a:ext cx="4860032" cy="2726106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D751FEE5-BC44-CB20-2850-5196E3B182E4}"/>
              </a:ext>
            </a:extLst>
          </p:cNvPr>
          <p:cNvSpPr txBox="1"/>
          <p:nvPr/>
        </p:nvSpPr>
        <p:spPr>
          <a:xfrm>
            <a:off x="181820" y="6260801"/>
            <a:ext cx="89644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400" dirty="0">
                <a:solidFill>
                  <a:prstClr val="black"/>
                </a:solidFill>
                <a:latin typeface="Trebuchet MS"/>
              </a:rPr>
              <a:t>24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.11.2025 r. Radny Janusz Skorupa na posiedzeniu Komisji ZMP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5767078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4">
            <a:extLst>
              <a:ext uri="{FF2B5EF4-FFF2-40B4-BE49-F238E27FC236}">
                <a16:creationId xmlns:a16="http://schemas.microsoft.com/office/drawing/2014/main" id="{A3F31C28-D9E1-52B6-C27B-E76B3EED802E}"/>
              </a:ext>
            </a:extLst>
          </p:cNvPr>
          <p:cNvSpPr txBox="1"/>
          <p:nvPr/>
        </p:nvSpPr>
        <p:spPr>
          <a:xfrm>
            <a:off x="512930" y="6009074"/>
            <a:ext cx="811814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400" dirty="0">
                <a:solidFill>
                  <a:prstClr val="black"/>
                </a:solidFill>
                <a:latin typeface="Trebuchet MS"/>
              </a:rPr>
              <a:t>25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.11.2025 r. </a:t>
            </a:r>
            <a:r>
              <a:rPr lang="pl-PL" sz="2400" dirty="0">
                <a:solidFill>
                  <a:prstClr val="black"/>
                </a:solidFill>
                <a:latin typeface="Trebuchet MS"/>
              </a:rPr>
              <a:t>Debata „Substancje psychoaktywne </a:t>
            </a:r>
            <a:br>
              <a:rPr lang="pl-PL" sz="2400" dirty="0">
                <a:solidFill>
                  <a:prstClr val="black"/>
                </a:solidFill>
                <a:latin typeface="Trebuchet MS"/>
              </a:rPr>
            </a:br>
            <a:r>
              <a:rPr lang="pl-PL" sz="2400" dirty="0">
                <a:solidFill>
                  <a:prstClr val="black"/>
                </a:solidFill>
                <a:latin typeface="Trebuchet MS"/>
              </a:rPr>
              <a:t>w naszej przestrzeni”</a:t>
            </a:r>
            <a:endParaRPr lang="pl-PL" sz="2400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37CE413-74BF-5A2A-5940-492053D287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4164052" cy="3123039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B082BE05-ACA7-21C2-972F-238F62363A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01"/>
          <a:stretch>
            <a:fillRect/>
          </a:stretch>
        </p:blipFill>
        <p:spPr>
          <a:xfrm>
            <a:off x="2594956" y="2204864"/>
            <a:ext cx="6369532" cy="349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53175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>
            <a:extLst>
              <a:ext uri="{FF2B5EF4-FFF2-40B4-BE49-F238E27FC236}">
                <a16:creationId xmlns:a16="http://schemas.microsoft.com/office/drawing/2014/main" id="{DC117AFA-0BA5-8509-5809-42F7AB2C56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815662"/>
            <a:ext cx="3031753" cy="4042338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FC457D2C-FA3B-146C-43A3-7B5A6355ED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815662"/>
            <a:ext cx="4176464" cy="3132348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AF5701CF-6F9B-50F8-D88F-A8FF170AEA6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00" b="23750"/>
          <a:stretch>
            <a:fillRect/>
          </a:stretch>
        </p:blipFill>
        <p:spPr>
          <a:xfrm>
            <a:off x="899592" y="10319"/>
            <a:ext cx="6120680" cy="2650983"/>
          </a:xfrm>
          <a:prstGeom prst="rect">
            <a:avLst/>
          </a:prstGeom>
        </p:spPr>
      </p:pic>
      <p:sp>
        <p:nvSpPr>
          <p:cNvPr id="13" name="pole tekstowe 12">
            <a:extLst>
              <a:ext uri="{FF2B5EF4-FFF2-40B4-BE49-F238E27FC236}">
                <a16:creationId xmlns:a16="http://schemas.microsoft.com/office/drawing/2014/main" id="{F58BB369-48B9-2F43-A83F-E18C66BFFE9D}"/>
              </a:ext>
            </a:extLst>
          </p:cNvPr>
          <p:cNvSpPr txBox="1"/>
          <p:nvPr/>
        </p:nvSpPr>
        <p:spPr>
          <a:xfrm>
            <a:off x="4086200" y="6062969"/>
            <a:ext cx="4572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28.11.2025 r. Zawody samorządowców w kręgle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9001953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28284397-2B96-495D-C8CF-15E7AD9800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29" y="378042"/>
            <a:ext cx="4067944" cy="3050958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01766707-0B0C-4C25-0BDA-8FA6EEA3CB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7004" y="383227"/>
            <a:ext cx="4576481" cy="3045773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58204615-7343-661C-D574-EEAA8D642B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01"/>
          <a:stretch>
            <a:fillRect/>
          </a:stretch>
        </p:blipFill>
        <p:spPr>
          <a:xfrm>
            <a:off x="323528" y="3260162"/>
            <a:ext cx="5526360" cy="3116853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9DEB91AA-EAAC-07F7-8219-461F1DE65AD7}"/>
              </a:ext>
            </a:extLst>
          </p:cNvPr>
          <p:cNvSpPr txBox="1"/>
          <p:nvPr/>
        </p:nvSpPr>
        <p:spPr>
          <a:xfrm>
            <a:off x="6084168" y="3789040"/>
            <a:ext cx="305983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400" dirty="0">
                <a:solidFill>
                  <a:prstClr val="black"/>
                </a:solidFill>
                <a:latin typeface="Trebuchet MS"/>
              </a:rPr>
              <a:t>12.12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.2025 r. XXVI </a:t>
            </a:r>
          </a:p>
          <a:p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Konkurs Recytatorski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282163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D09A7E8B-3161-1798-3A68-AF285FB4CC56}"/>
              </a:ext>
            </a:extLst>
          </p:cNvPr>
          <p:cNvSpPr txBox="1"/>
          <p:nvPr/>
        </p:nvSpPr>
        <p:spPr>
          <a:xfrm>
            <a:off x="611560" y="332656"/>
            <a:ext cx="7776864" cy="532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Realizacja uchwał przez Burmistrza Międzychodu</a:t>
            </a:r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0A1DA144-E489-FE99-702C-954BF1C501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2134528"/>
              </p:ext>
            </p:extLst>
          </p:nvPr>
        </p:nvGraphicFramePr>
        <p:xfrm>
          <a:off x="287524" y="1196752"/>
          <a:ext cx="8568951" cy="4879531"/>
        </p:xfrm>
        <a:graphic>
          <a:graphicData uri="http://schemas.openxmlformats.org/drawingml/2006/table">
            <a:tbl>
              <a:tblPr firstRow="1" firstCol="1" bandRow="1"/>
              <a:tblGrid>
                <a:gridCol w="934244">
                  <a:extLst>
                    <a:ext uri="{9D8B030D-6E8A-4147-A177-3AD203B41FA5}">
                      <a16:colId xmlns:a16="http://schemas.microsoft.com/office/drawing/2014/main" val="761283048"/>
                    </a:ext>
                  </a:extLst>
                </a:gridCol>
                <a:gridCol w="1550032">
                  <a:extLst>
                    <a:ext uri="{9D8B030D-6E8A-4147-A177-3AD203B41FA5}">
                      <a16:colId xmlns:a16="http://schemas.microsoft.com/office/drawing/2014/main" val="4265569470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3504329419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089789464"/>
                    </a:ext>
                  </a:extLst>
                </a:gridCol>
                <a:gridCol w="1983024">
                  <a:extLst>
                    <a:ext uri="{9D8B030D-6E8A-4147-A177-3AD203B41FA5}">
                      <a16:colId xmlns:a16="http://schemas.microsoft.com/office/drawing/2014/main" val="3947734715"/>
                    </a:ext>
                  </a:extLst>
                </a:gridCol>
                <a:gridCol w="933299">
                  <a:extLst>
                    <a:ext uri="{9D8B030D-6E8A-4147-A177-3AD203B41FA5}">
                      <a16:colId xmlns:a16="http://schemas.microsoft.com/office/drawing/2014/main" val="90573389"/>
                    </a:ext>
                  </a:extLst>
                </a:gridCol>
              </a:tblGrid>
              <a:tr h="3517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Rok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Uchwały podjęte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Uchwały przekazane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Zrealizowane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6754582"/>
                  </a:ext>
                </a:extLst>
              </a:tr>
              <a:tr h="3517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83,23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82,09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0994836"/>
                  </a:ext>
                </a:extLst>
              </a:tr>
              <a:tr h="3517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98,01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84,46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4612620"/>
                  </a:ext>
                </a:extLst>
              </a:tr>
              <a:tr h="3517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96,84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78,43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1116017"/>
                  </a:ext>
                </a:extLst>
              </a:tr>
              <a:tr h="3517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92,86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88,46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59198"/>
                  </a:ext>
                </a:extLst>
              </a:tr>
              <a:tr h="3517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94,04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80,99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8384881"/>
                  </a:ext>
                </a:extLst>
              </a:tr>
              <a:tr h="3517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90,53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86,05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5669380"/>
                  </a:ext>
                </a:extLst>
              </a:tr>
              <a:tr h="3517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95,09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94,19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8752621"/>
                  </a:ext>
                </a:extLst>
              </a:tr>
              <a:tr h="3517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94,40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88,14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6943386"/>
                  </a:ext>
                </a:extLst>
              </a:tr>
              <a:tr h="3517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91,75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88,76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0265915"/>
                  </a:ext>
                </a:extLst>
              </a:tr>
              <a:tr h="3517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90,18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83,17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5907148"/>
                  </a:ext>
                </a:extLst>
              </a:tr>
              <a:tr h="3517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92,07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80,43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759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971706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le tekstowe 6">
            <a:extLst>
              <a:ext uri="{FF2B5EF4-FFF2-40B4-BE49-F238E27FC236}">
                <a16:creationId xmlns:a16="http://schemas.microsoft.com/office/drawing/2014/main" id="{C57416DF-1B8C-729F-0892-F0BDCE3A852B}"/>
              </a:ext>
            </a:extLst>
          </p:cNvPr>
          <p:cNvSpPr txBox="1"/>
          <p:nvPr/>
        </p:nvSpPr>
        <p:spPr>
          <a:xfrm flipH="1">
            <a:off x="3203848" y="145359"/>
            <a:ext cx="4320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</a:t>
            </a:r>
            <a:endParaRPr lang="pl-PL" sz="2400" dirty="0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7FC87798-FD01-2332-9C3F-AD34C277B2A3}"/>
              </a:ext>
            </a:extLst>
          </p:cNvPr>
          <p:cNvSpPr txBox="1"/>
          <p:nvPr/>
        </p:nvSpPr>
        <p:spPr>
          <a:xfrm>
            <a:off x="179590" y="5857063"/>
            <a:ext cx="878482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12.12.2025 r. 86 rocznica wysiedlenia mieszkańców Międzychodu – złożenie kwiatów przy Pamiątkowym Kamieniu </a:t>
            </a:r>
          </a:p>
        </p:txBody>
      </p:sp>
      <p:pic>
        <p:nvPicPr>
          <p:cNvPr id="1026" name="Picture 2" descr="Może być zdjęciem przedstawiającym ogień">
            <a:extLst>
              <a:ext uri="{FF2B5EF4-FFF2-40B4-BE49-F238E27FC236}">
                <a16:creationId xmlns:a16="http://schemas.microsoft.com/office/drawing/2014/main" id="{A2DA715F-FC25-9E6D-7E7E-9640D1D276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64" y="411066"/>
            <a:ext cx="4644008" cy="3483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Może być zdjęciem przedstawiającym Brama Brandenburska i tekst">
            <a:extLst>
              <a:ext uri="{FF2B5EF4-FFF2-40B4-BE49-F238E27FC236}">
                <a16:creationId xmlns:a16="http://schemas.microsoft.com/office/drawing/2014/main" id="{8A1B795A-C9BE-3202-1C9A-F74D3AAFF6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31"/>
          <a:stretch>
            <a:fillRect/>
          </a:stretch>
        </p:blipFill>
        <p:spPr bwMode="auto">
          <a:xfrm>
            <a:off x="5085313" y="1259410"/>
            <a:ext cx="3871060" cy="4339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11270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4">
            <a:extLst>
              <a:ext uri="{FF2B5EF4-FFF2-40B4-BE49-F238E27FC236}">
                <a16:creationId xmlns:a16="http://schemas.microsoft.com/office/drawing/2014/main" id="{BED2C1DF-39D2-D3F1-A36D-4284A216FCB4}"/>
              </a:ext>
            </a:extLst>
          </p:cNvPr>
          <p:cNvSpPr txBox="1"/>
          <p:nvPr/>
        </p:nvSpPr>
        <p:spPr>
          <a:xfrm>
            <a:off x="636687" y="5661248"/>
            <a:ext cx="792088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13 i 14.12.2025 r. finał </a:t>
            </a:r>
            <a:r>
              <a:rPr lang="pl-PL" sz="2400" dirty="0">
                <a:solidFill>
                  <a:prstClr val="black"/>
                </a:solidFill>
                <a:latin typeface="Trebuchet MS"/>
              </a:rPr>
              <a:t>Szlachetnej Paczki </a:t>
            </a:r>
            <a:br>
              <a:rPr lang="pl-PL" sz="2400" dirty="0">
                <a:solidFill>
                  <a:prstClr val="black"/>
                </a:solidFill>
                <a:latin typeface="Trebuchet MS"/>
              </a:rPr>
            </a:br>
            <a:r>
              <a:rPr lang="pl-PL" sz="2400" dirty="0">
                <a:solidFill>
                  <a:prstClr val="black"/>
                </a:solidFill>
                <a:latin typeface="Trebuchet MS"/>
              </a:rPr>
              <a:t>w Międzychodzie</a:t>
            </a:r>
            <a:endParaRPr lang="pl-PL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8FDE66D7-7D47-D3D7-52AB-48EE72C0EE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16632"/>
            <a:ext cx="7200800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55118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4">
            <a:extLst>
              <a:ext uri="{FF2B5EF4-FFF2-40B4-BE49-F238E27FC236}">
                <a16:creationId xmlns:a16="http://schemas.microsoft.com/office/drawing/2014/main" id="{14DFCA14-2D62-B1C0-11E7-E50B152AF7E8}"/>
              </a:ext>
            </a:extLst>
          </p:cNvPr>
          <p:cNvSpPr txBox="1"/>
          <p:nvPr/>
        </p:nvSpPr>
        <p:spPr>
          <a:xfrm>
            <a:off x="1187624" y="6115057"/>
            <a:ext cx="655272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400" dirty="0">
                <a:solidFill>
                  <a:prstClr val="black"/>
                </a:solidFill>
                <a:latin typeface="Trebuchet MS"/>
              </a:rPr>
              <a:t>18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.12.2025 r. Wigilia w ŚDS w Międzychodzie</a:t>
            </a:r>
            <a:endParaRPr lang="pl-PL" sz="2400" dirty="0"/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6D21C438-637E-8FCD-4513-5313A14D9B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22" y="246897"/>
            <a:ext cx="4623494" cy="3081577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3AC2D55F-4872-1F75-FAE9-69D41FB4AC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60" r="4092"/>
          <a:stretch>
            <a:fillRect/>
          </a:stretch>
        </p:blipFill>
        <p:spPr>
          <a:xfrm>
            <a:off x="5076056" y="262947"/>
            <a:ext cx="3846470" cy="3017952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9EBFF901-0FAA-6B66-22AD-298025CD23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822"/>
          <a:stretch>
            <a:fillRect/>
          </a:stretch>
        </p:blipFill>
        <p:spPr>
          <a:xfrm>
            <a:off x="2051720" y="3645323"/>
            <a:ext cx="5220072" cy="2232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54217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6B0D61FF-7F66-15C2-B412-9C24A815FB3D}"/>
              </a:ext>
            </a:extLst>
          </p:cNvPr>
          <p:cNvSpPr txBox="1"/>
          <p:nvPr/>
        </p:nvSpPr>
        <p:spPr>
          <a:xfrm>
            <a:off x="179512" y="5666064"/>
            <a:ext cx="878497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400" dirty="0">
                <a:solidFill>
                  <a:prstClr val="black"/>
                </a:solidFill>
                <a:latin typeface="Trebuchet MS"/>
              </a:rPr>
              <a:t>27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.12.2025 r. 10</a:t>
            </a:r>
            <a:r>
              <a:rPr lang="pl-PL" sz="2400" dirty="0">
                <a:solidFill>
                  <a:prstClr val="black"/>
                </a:solidFill>
                <a:latin typeface="Trebuchet MS"/>
              </a:rPr>
              <a:t>6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-rocznica </a:t>
            </a:r>
            <a:r>
              <a:rPr lang="pl-PL" sz="2400" dirty="0">
                <a:solidFill>
                  <a:prstClr val="black"/>
                </a:solidFill>
                <a:latin typeface="Trebuchet MS"/>
              </a:rPr>
              <a:t>Wybuchu Powstania 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Wielkopolskiego</a:t>
            </a:r>
            <a:r>
              <a:rPr lang="pl-PL" sz="2400" dirty="0">
                <a:solidFill>
                  <a:prstClr val="black"/>
                </a:solidFill>
                <a:latin typeface="Trebuchet MS"/>
              </a:rPr>
              <a:t> w Międzychodzie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CC5A4ADB-F333-67C1-B803-DB757DF7E7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536" y="329486"/>
            <a:ext cx="4248472" cy="3186354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002F0C2B-D90A-A6A2-144F-D0BAD6070E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476" y="2132856"/>
            <a:ext cx="4418011" cy="3313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38393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57FC70-1953-7708-03D9-222C064FEA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65F74795-CF71-531A-301D-66136B27D8C9}"/>
              </a:ext>
            </a:extLst>
          </p:cNvPr>
          <p:cNvSpPr txBox="1"/>
          <p:nvPr/>
        </p:nvSpPr>
        <p:spPr>
          <a:xfrm>
            <a:off x="179512" y="6015543"/>
            <a:ext cx="878497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400" dirty="0">
                <a:solidFill>
                  <a:prstClr val="black"/>
                </a:solidFill>
                <a:latin typeface="Trebuchet MS"/>
              </a:rPr>
              <a:t>27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.12.2025 r. 10</a:t>
            </a:r>
            <a:r>
              <a:rPr lang="pl-PL" sz="2400" dirty="0">
                <a:solidFill>
                  <a:prstClr val="black"/>
                </a:solidFill>
                <a:latin typeface="Trebuchet MS"/>
              </a:rPr>
              <a:t>6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-rocznica </a:t>
            </a:r>
            <a:r>
              <a:rPr lang="pl-PL" sz="2400" dirty="0">
                <a:solidFill>
                  <a:prstClr val="black"/>
                </a:solidFill>
                <a:latin typeface="Trebuchet MS"/>
              </a:rPr>
              <a:t>Wybuchu Powstania 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Wielkopolskiego</a:t>
            </a:r>
            <a:r>
              <a:rPr lang="pl-PL" sz="2400" dirty="0">
                <a:solidFill>
                  <a:prstClr val="black"/>
                </a:solidFill>
                <a:latin typeface="Trebuchet MS"/>
              </a:rPr>
              <a:t> w Kolnie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3896C25E-6F43-FCC7-9A04-ABB2E4D8A7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0"/>
          <a:stretch>
            <a:fillRect/>
          </a:stretch>
        </p:blipFill>
        <p:spPr>
          <a:xfrm>
            <a:off x="4067944" y="2911765"/>
            <a:ext cx="4788024" cy="3077485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F6317995-F0C4-6680-EC57-C558EC6001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00" b="17380"/>
          <a:stretch>
            <a:fillRect/>
          </a:stretch>
        </p:blipFill>
        <p:spPr>
          <a:xfrm>
            <a:off x="395536" y="164212"/>
            <a:ext cx="5400600" cy="2852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20104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821422-0C29-AD5C-29EE-877001989C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026653AD-CD22-D589-28E1-DCE676351457}"/>
              </a:ext>
            </a:extLst>
          </p:cNvPr>
          <p:cNvSpPr txBox="1"/>
          <p:nvPr/>
        </p:nvSpPr>
        <p:spPr>
          <a:xfrm>
            <a:off x="179512" y="6015543"/>
            <a:ext cx="878497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27.12.2025 r. 106-rocznica Wybuchu Powstania Wielkopolskiego w </a:t>
            </a: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Kamionnie</a:t>
            </a:r>
            <a:endParaRPr kumimoji="0" lang="pl-PL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C422EDFB-26FD-08CB-5DA5-3569C0B11D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423" y="38348"/>
            <a:ext cx="4572000" cy="3429000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56219D65-D87A-27C3-9109-2451896283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50" b="18500"/>
          <a:stretch>
            <a:fillRect/>
          </a:stretch>
        </p:blipFill>
        <p:spPr>
          <a:xfrm>
            <a:off x="3779912" y="3140968"/>
            <a:ext cx="5034905" cy="2735804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A480DF8A-42B0-AAE7-D612-814080C207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6022" y="38348"/>
            <a:ext cx="3848795" cy="2886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49870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C6301CEA-A5BD-AFB2-C2B5-652104471148}"/>
              </a:ext>
            </a:extLst>
          </p:cNvPr>
          <p:cNvSpPr txBox="1"/>
          <p:nvPr/>
        </p:nvSpPr>
        <p:spPr>
          <a:xfrm>
            <a:off x="2286000" y="2378645"/>
            <a:ext cx="4572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3200" b="1" dirty="0">
                <a:solidFill>
                  <a:prstClr val="black"/>
                </a:solidFill>
                <a:latin typeface="Trebuchet MS"/>
              </a:rPr>
              <a:t>Wybrane</a:t>
            </a: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wydarzenia </a:t>
            </a:r>
            <a:b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</a:b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w Gminie Międzychód</a:t>
            </a:r>
          </a:p>
          <a:p>
            <a:pPr algn="ctr"/>
            <a:r>
              <a:rPr lang="pl-PL" sz="3200" b="1" dirty="0">
                <a:solidFill>
                  <a:prstClr val="black"/>
                </a:solidFill>
                <a:latin typeface="Trebuchet MS"/>
              </a:rPr>
              <a:t>w 2025 roku</a:t>
            </a:r>
            <a:endParaRPr lang="pl-PL" sz="3200" b="1" dirty="0"/>
          </a:p>
        </p:txBody>
      </p:sp>
    </p:spTree>
    <p:extLst>
      <p:ext uri="{BB962C8B-B14F-4D97-AF65-F5344CB8AC3E}">
        <p14:creationId xmlns:p14="http://schemas.microsoft.com/office/powerpoint/2010/main" val="186168676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2FFFDAC0-66BC-E327-3FF7-9B0ECA4727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92"/>
          <a:stretch>
            <a:fillRect/>
          </a:stretch>
        </p:blipFill>
        <p:spPr>
          <a:xfrm>
            <a:off x="2267744" y="188640"/>
            <a:ext cx="4371950" cy="5264303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749C1DDE-80F2-E0F1-4BFC-3A406D3FB858}"/>
              </a:ext>
            </a:extLst>
          </p:cNvPr>
          <p:cNvSpPr txBox="1"/>
          <p:nvPr/>
        </p:nvSpPr>
        <p:spPr>
          <a:xfrm>
            <a:off x="1403648" y="5589240"/>
            <a:ext cx="626469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400" dirty="0">
                <a:solidFill>
                  <a:prstClr val="black"/>
                </a:solidFill>
                <a:latin typeface="Trebuchet MS"/>
              </a:rPr>
              <a:t>06.02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.2025 r. powierzenie</a:t>
            </a:r>
            <a:r>
              <a:rPr lang="pl-PL" sz="2400" dirty="0">
                <a:solidFill>
                  <a:prstClr val="black"/>
                </a:solidFill>
                <a:latin typeface="Trebuchet MS"/>
              </a:rPr>
              <a:t> pełnienia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obowiązków dyrektora </a:t>
            </a: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BPiCAK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</a:t>
            </a:r>
            <a:b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</a:b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p. Jakubowi </a:t>
            </a:r>
            <a:r>
              <a:rPr kumimoji="0" lang="pl-PL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Zachciałowi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2004678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70B7B605-441B-B0D2-8B0B-75BB630E6A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80" y="404664"/>
            <a:ext cx="8532440" cy="4991144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25A757A8-F593-7FE4-043E-08B5DB276D23}"/>
              </a:ext>
            </a:extLst>
          </p:cNvPr>
          <p:cNvSpPr txBox="1"/>
          <p:nvPr/>
        </p:nvSpPr>
        <p:spPr>
          <a:xfrm>
            <a:off x="1786050" y="5805264"/>
            <a:ext cx="69847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400" dirty="0">
                <a:solidFill>
                  <a:prstClr val="black"/>
                </a:solidFill>
                <a:latin typeface="Trebuchet MS"/>
              </a:rPr>
              <a:t>10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.02.2025 r. powołanie Rady Sportu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5667060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92EEF887-B548-2F14-C625-BFFF084184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788" y="260648"/>
            <a:ext cx="8388424" cy="5382026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94C29BEF-1AE1-590C-2EAE-30FC4D7F198B}"/>
              </a:ext>
            </a:extLst>
          </p:cNvPr>
          <p:cNvSpPr txBox="1"/>
          <p:nvPr/>
        </p:nvSpPr>
        <p:spPr>
          <a:xfrm>
            <a:off x="1187624" y="5877272"/>
            <a:ext cx="69847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400" dirty="0">
                <a:solidFill>
                  <a:prstClr val="black"/>
                </a:solidFill>
                <a:latin typeface="Trebuchet MS"/>
              </a:rPr>
              <a:t>12.05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.2025 r. powołanie Rady Przedsiębiorców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565358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9B8DD904-30FD-5640-8EBC-A6EFA25C0733}"/>
              </a:ext>
            </a:extLst>
          </p:cNvPr>
          <p:cNvSpPr txBox="1"/>
          <p:nvPr/>
        </p:nvSpPr>
        <p:spPr>
          <a:xfrm>
            <a:off x="0" y="116632"/>
            <a:ext cx="9270776" cy="62273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buNone/>
            </a:pPr>
            <a:r>
              <a:rPr lang="pl-PL" sz="11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pl-PL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2025 roku Rada Miejska Międzychodu przekazała Burmistrzowi Międzychodu do wykonania łącznie 92 uchwały, co stanowiło 91,08% ogółem podjętych uchwał, z czego:</a:t>
            </a:r>
            <a:br>
              <a:rPr lang="pl-PL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Burmistrz wykonał 74 uchwał,</a:t>
            </a:r>
            <a:br>
              <a:rPr lang="pl-PL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pl-PL" sz="2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</a:t>
            </a:r>
            <a:r>
              <a:rPr lang="pl-PL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zewodniczący Rady Miejskiej wykonał 8 uchwał,</a:t>
            </a:r>
            <a:br>
              <a:rPr lang="pl-PL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Burmistrz i Przewodniczący łącznie wykonali 82 uchwały, tj.            	81,18%,</a:t>
            </a:r>
            <a:br>
              <a:rPr lang="pl-PL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w trakcie bieżącej realizacji jest 18 uchwał</a:t>
            </a:r>
            <a:r>
              <a:rPr lang="pl-PL" sz="2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m. in.:</a:t>
            </a:r>
            <a:br>
              <a:rPr lang="pl-PL" sz="2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2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- </a:t>
            </a:r>
            <a:r>
              <a:rPr lang="pl-PL" sz="2800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pl-PL" sz="2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pzp</a:t>
            </a:r>
            <a:r>
              <a:rPr lang="pl-PL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- 13,</a:t>
            </a:r>
            <a:br>
              <a:rPr lang="pl-PL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- </a:t>
            </a:r>
            <a:r>
              <a:rPr lang="pl-PL" sz="2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Plan ogólny Gminy Międzychód  (28.05.2024 r.),</a:t>
            </a:r>
            <a:br>
              <a:rPr lang="pl-PL" sz="2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2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- wydatki niewygasające,</a:t>
            </a:r>
            <a:br>
              <a:rPr lang="pl-PL" sz="2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2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- </a:t>
            </a:r>
            <a:r>
              <a:rPr lang="pl-PL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Wieloletni plan rozwoju i modernizacji urządzeń wodnych,</a:t>
            </a:r>
            <a:br>
              <a:rPr lang="pl-PL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- </a:t>
            </a:r>
            <a:r>
              <a:rPr lang="pl-PL" sz="2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Przystąpienie 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 sporządzenia Gminnego Programu               	Rewitalizacji dla Gminy Międzychód.</a:t>
            </a:r>
            <a:endParaRPr lang="pl-PL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042740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36369658-A7A8-D1D5-E2D7-67FEEB33AE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669" y="284387"/>
            <a:ext cx="5264595" cy="5198788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C4A33A49-D882-8AA2-EDD6-CD64CE4C6DC2}"/>
              </a:ext>
            </a:extLst>
          </p:cNvPr>
          <p:cNvSpPr txBox="1"/>
          <p:nvPr/>
        </p:nvSpPr>
        <p:spPr>
          <a:xfrm>
            <a:off x="1291630" y="5592775"/>
            <a:ext cx="656073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800" dirty="0">
                <a:solidFill>
                  <a:prstClr val="black"/>
                </a:solidFill>
                <a:latin typeface="Trebuchet MS"/>
              </a:rPr>
              <a:t>04.06.2025 r. zakup budynku byłego hotelu „Pod Białym Orłem”</a:t>
            </a: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2605337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9765F950-21BC-A35A-BE48-9C3F3CA31F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30596"/>
            <a:ext cx="4283968" cy="3212976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3A5B17A2-8031-9894-DABF-CF9EE52136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6721" y="266292"/>
            <a:ext cx="4283968" cy="3212976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4413E337-7486-8DE0-38DF-032EFE19E1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3" t="40550" r="10335" b="26901"/>
          <a:stretch>
            <a:fillRect/>
          </a:stretch>
        </p:blipFill>
        <p:spPr>
          <a:xfrm>
            <a:off x="611560" y="3573016"/>
            <a:ext cx="7488832" cy="2197525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E3F196FF-1E81-0FD4-0178-5778C8654B38}"/>
              </a:ext>
            </a:extLst>
          </p:cNvPr>
          <p:cNvSpPr txBox="1"/>
          <p:nvPr/>
        </p:nvSpPr>
        <p:spPr>
          <a:xfrm>
            <a:off x="611560" y="5899985"/>
            <a:ext cx="813690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400" dirty="0">
                <a:solidFill>
                  <a:prstClr val="black"/>
                </a:solidFill>
                <a:latin typeface="Trebuchet MS"/>
              </a:rPr>
              <a:t>27.07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.2025 r. spotkanie mieszkańców </a:t>
            </a:r>
            <a:b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</a:b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Gminy Międzychód i Sieraków</a:t>
            </a: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38473061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EBA2FA3D-7C8B-1B29-6EF9-0F5EFD740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80" y="260648"/>
            <a:ext cx="8532440" cy="5686905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2DCC2F85-FD26-C86A-099E-92F8E0A90F32}"/>
              </a:ext>
            </a:extLst>
          </p:cNvPr>
          <p:cNvSpPr txBox="1"/>
          <p:nvPr/>
        </p:nvSpPr>
        <p:spPr>
          <a:xfrm>
            <a:off x="467544" y="6043275"/>
            <a:ext cx="83706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800" dirty="0">
                <a:solidFill>
                  <a:prstClr val="black"/>
                </a:solidFill>
                <a:latin typeface="Trebuchet MS"/>
              </a:rPr>
              <a:t>19.09</a:t>
            </a: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.2025 r. podpisanie porozumienia z 17. WBZ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6052863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A25F2033-8C75-562C-8958-B780ABEE8E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88640"/>
            <a:ext cx="7644341" cy="5733256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64797E77-52F3-86E4-A8C2-2D014D490065}"/>
              </a:ext>
            </a:extLst>
          </p:cNvPr>
          <p:cNvSpPr txBox="1"/>
          <p:nvPr/>
        </p:nvSpPr>
        <p:spPr>
          <a:xfrm>
            <a:off x="1187623" y="6146140"/>
            <a:ext cx="692426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800" dirty="0">
                <a:solidFill>
                  <a:prstClr val="black"/>
                </a:solidFill>
                <a:latin typeface="Trebuchet MS"/>
              </a:rPr>
              <a:t>03.10</a:t>
            </a: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.2025 r. reaktywacja kina Mewa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396210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753B5AFC-51DD-EFE1-C528-5EDF381862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32048"/>
            <a:ext cx="4932040" cy="3699030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A4185094-9210-BC0A-4D77-72193708F2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376" y="2319274"/>
            <a:ext cx="4437112" cy="3327834"/>
          </a:xfrm>
          <a:prstGeom prst="rect">
            <a:avLst/>
          </a:prstGeo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16F43A70-0B6E-8D79-EB69-415B065F924A}"/>
              </a:ext>
            </a:extLst>
          </p:cNvPr>
          <p:cNvSpPr txBox="1"/>
          <p:nvPr/>
        </p:nvSpPr>
        <p:spPr>
          <a:xfrm>
            <a:off x="1043608" y="5616822"/>
            <a:ext cx="727280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07.11.2025 r. Kolumbarium i toaleta na terenie </a:t>
            </a:r>
            <a:r>
              <a:rPr lang="pl-PL" sz="2800" dirty="0">
                <a:solidFill>
                  <a:prstClr val="black"/>
                </a:solidFill>
                <a:latin typeface="Trebuchet MS"/>
              </a:rPr>
              <a:t>C</a:t>
            </a:r>
            <a:r>
              <a:rPr kumimoji="0" lang="pl-PL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mentarza</a:t>
            </a: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Komunalnego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2494007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54822958-8C27-1410-3E79-66E5B67788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17" y="77750"/>
            <a:ext cx="4427984" cy="3320988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95654DC0-A765-6DA4-A588-5705DE5A89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50"/>
          <a:stretch>
            <a:fillRect/>
          </a:stretch>
        </p:blipFill>
        <p:spPr>
          <a:xfrm>
            <a:off x="2918719" y="2667510"/>
            <a:ext cx="5976664" cy="3417888"/>
          </a:xfrm>
          <a:prstGeom prst="rect">
            <a:avLst/>
          </a:prstGeo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789738B1-0715-B614-2713-081C13DEB5F4}"/>
              </a:ext>
            </a:extLst>
          </p:cNvPr>
          <p:cNvSpPr txBox="1"/>
          <p:nvPr/>
        </p:nvSpPr>
        <p:spPr>
          <a:xfrm>
            <a:off x="683568" y="6115684"/>
            <a:ext cx="85689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29.10.-01.11.2025 r. uruchomienie bezpłatnej komunikacji</a:t>
            </a: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1608321272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27ADA2EA-D848-7EA4-2D3D-0788A14C3A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63599"/>
            <a:ext cx="4450216" cy="5930801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BDC79256-9FBE-AAF3-AF6F-BD5D07946ABC}"/>
              </a:ext>
            </a:extLst>
          </p:cNvPr>
          <p:cNvSpPr txBox="1"/>
          <p:nvPr/>
        </p:nvSpPr>
        <p:spPr>
          <a:xfrm>
            <a:off x="5364088" y="2044004"/>
            <a:ext cx="457200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800" dirty="0">
                <a:solidFill>
                  <a:prstClr val="black"/>
                </a:solidFill>
                <a:latin typeface="Trebuchet MS"/>
              </a:rPr>
              <a:t>12.11.2025 r. Zmodyfikowane logo</a:t>
            </a:r>
          </a:p>
          <a:p>
            <a:r>
              <a:rPr lang="pl-PL" sz="2800" dirty="0">
                <a:solidFill>
                  <a:prstClr val="black"/>
                </a:solidFill>
                <a:latin typeface="Trebuchet MS"/>
              </a:rPr>
              <a:t>Gminy Międzychód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4899699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D92C42CB-1CDE-A07B-9ABD-B41F163C0B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967" y="204529"/>
            <a:ext cx="4512501" cy="3384376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87D3BE62-CDB6-B64D-3917-168575CCE2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314653"/>
            <a:ext cx="3572466" cy="4763288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1F344C33-C0CF-8B39-904F-0D133F6854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00" t="19551" r="23400" b="8001"/>
          <a:stretch>
            <a:fillRect/>
          </a:stretch>
        </p:blipFill>
        <p:spPr>
          <a:xfrm>
            <a:off x="714967" y="3013885"/>
            <a:ext cx="1951662" cy="3639586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E5C5BB21-B336-CB15-2326-449C8E712C97}"/>
              </a:ext>
            </a:extLst>
          </p:cNvPr>
          <p:cNvSpPr txBox="1"/>
          <p:nvPr/>
        </p:nvSpPr>
        <p:spPr>
          <a:xfrm>
            <a:off x="3438128" y="5589240"/>
            <a:ext cx="45720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19.11.2025 r. uruchomienie </a:t>
            </a:r>
            <a:r>
              <a:rPr kumimoji="0" lang="pl-PL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Jadłodzielni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133086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12662B1C-E967-B778-0A04-14909C427049}"/>
              </a:ext>
            </a:extLst>
          </p:cNvPr>
          <p:cNvSpPr txBox="1"/>
          <p:nvPr/>
        </p:nvSpPr>
        <p:spPr>
          <a:xfrm>
            <a:off x="112702" y="3778664"/>
            <a:ext cx="8275722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800" dirty="0">
                <a:solidFill>
                  <a:prstClr val="black"/>
                </a:solidFill>
                <a:latin typeface="Trebuchet MS"/>
              </a:rPr>
              <a:t>04.11</a:t>
            </a: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.2025 r. </a:t>
            </a:r>
            <a:r>
              <a:rPr lang="pl-PL" sz="2800" dirty="0">
                <a:solidFill>
                  <a:prstClr val="black"/>
                </a:solidFill>
                <a:latin typeface="Trebuchet MS"/>
              </a:rPr>
              <a:t>powołanie </a:t>
            </a:r>
            <a:br>
              <a:rPr lang="pl-PL" sz="2800" dirty="0">
                <a:solidFill>
                  <a:prstClr val="black"/>
                </a:solidFill>
                <a:latin typeface="Trebuchet MS"/>
              </a:rPr>
            </a:br>
            <a:r>
              <a:rPr lang="pl-PL" sz="2800" dirty="0">
                <a:solidFill>
                  <a:prstClr val="black"/>
                </a:solidFill>
                <a:latin typeface="Trebuchet MS"/>
              </a:rPr>
              <a:t>Centrum Integracji Społecznej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800" dirty="0">
                <a:solidFill>
                  <a:prstClr val="black"/>
                </a:solidFill>
                <a:latin typeface="Trebuchet MS"/>
              </a:rPr>
              <a:t>i ustalenie kwoty dotacji,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800" dirty="0">
                <a:solidFill>
                  <a:prstClr val="black"/>
                </a:solidFill>
                <a:latin typeface="Trebuchet MS"/>
              </a:rPr>
              <a:t>15.12.2025 r. zarządzenie </a:t>
            </a:r>
            <a:br>
              <a:rPr lang="pl-PL" sz="2800" dirty="0">
                <a:solidFill>
                  <a:prstClr val="black"/>
                </a:solidFill>
                <a:latin typeface="Trebuchet MS"/>
              </a:rPr>
            </a:br>
            <a:r>
              <a:rPr lang="pl-PL" sz="2800" dirty="0">
                <a:solidFill>
                  <a:prstClr val="black"/>
                </a:solidFill>
                <a:latin typeface="Trebuchet MS"/>
              </a:rPr>
              <a:t>Dyrektora OPS w sprawie zasad kierowania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800" dirty="0">
                <a:solidFill>
                  <a:prstClr val="black"/>
                </a:solidFill>
                <a:latin typeface="Trebuchet MS"/>
              </a:rPr>
              <a:t>kandydatów do CIS,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800" dirty="0">
                <a:solidFill>
                  <a:prstClr val="black"/>
                </a:solidFill>
                <a:latin typeface="Trebuchet MS"/>
              </a:rPr>
              <a:t>12.01.2026 r. rozpoczęcie działalności CIS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829145BF-FA14-C6A2-0FC8-708941ACC1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4681"/>
            <a:ext cx="4704523" cy="3528392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88FB4F63-CCE5-642D-A720-669A70B36F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21367"/>
          <a:stretch>
            <a:fillRect/>
          </a:stretch>
        </p:blipFill>
        <p:spPr>
          <a:xfrm>
            <a:off x="5106863" y="124681"/>
            <a:ext cx="3857625" cy="5392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10134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35696" y="2636911"/>
            <a:ext cx="532549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4800" dirty="0"/>
              <a:t>Dziękuję za uwagę</a:t>
            </a:r>
          </a:p>
        </p:txBody>
      </p:sp>
    </p:spTree>
    <p:extLst>
      <p:ext uri="{BB962C8B-B14F-4D97-AF65-F5344CB8AC3E}">
        <p14:creationId xmlns:p14="http://schemas.microsoft.com/office/powerpoint/2010/main" val="509447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ECFD651D-B031-C0F6-2795-BF3DFC147094}"/>
              </a:ext>
            </a:extLst>
          </p:cNvPr>
          <p:cNvSpPr txBox="1"/>
          <p:nvPr/>
        </p:nvSpPr>
        <p:spPr>
          <a:xfrm>
            <a:off x="503548" y="95122"/>
            <a:ext cx="79208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Rozstrzygnięcia nadzorcze RIO i Wojewody </a:t>
            </a:r>
            <a:endParaRPr kumimoji="0" lang="pl-PL" sz="2800" b="0" i="0" u="none" strike="noStrike" kern="1200" cap="none" spc="0" normalizeH="0" baseline="0" noProof="0" dirty="0">
              <a:ln>
                <a:noFill/>
              </a:ln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0413F5F9-5E26-F3BA-508C-4174EFEAE1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7028986"/>
              </p:ext>
            </p:extLst>
          </p:nvPr>
        </p:nvGraphicFramePr>
        <p:xfrm>
          <a:off x="611560" y="803247"/>
          <a:ext cx="7920880" cy="1922581"/>
        </p:xfrm>
        <a:graphic>
          <a:graphicData uri="http://schemas.openxmlformats.org/drawingml/2006/table">
            <a:tbl>
              <a:tblPr/>
              <a:tblGrid>
                <a:gridCol w="4620513">
                  <a:extLst>
                    <a:ext uri="{9D8B030D-6E8A-4147-A177-3AD203B41FA5}">
                      <a16:colId xmlns:a16="http://schemas.microsoft.com/office/drawing/2014/main" val="2486661556"/>
                    </a:ext>
                  </a:extLst>
                </a:gridCol>
                <a:gridCol w="1572175">
                  <a:extLst>
                    <a:ext uri="{9D8B030D-6E8A-4147-A177-3AD203B41FA5}">
                      <a16:colId xmlns:a16="http://schemas.microsoft.com/office/drawing/2014/main" val="221857361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870404497"/>
                    </a:ext>
                  </a:extLst>
                </a:gridCol>
              </a:tblGrid>
              <a:tr h="49226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Stwierdzenie</a:t>
                      </a:r>
                    </a:p>
                  </a:txBody>
                  <a:tcPr marL="3335" marR="3335" marT="3335" marB="0" anchor="b">
                    <a:lnL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2024</a:t>
                      </a:r>
                      <a:endParaRPr lang="pl-PL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5" marR="3335" marT="3335" marB="0" anchor="ctr">
                    <a:lnL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2025</a:t>
                      </a:r>
                      <a:endParaRPr lang="pl-PL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3207905"/>
                  </a:ext>
                </a:extLst>
              </a:tr>
              <a:tr h="510742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nieważność uchwały w części</a:t>
                      </a:r>
                      <a:endParaRPr lang="pl-PL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5" marR="3335" marT="3335" marB="0" anchor="b">
                    <a:lnL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lang="pl-PL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5" marR="3335" marT="3335" marB="0" anchor="ctr">
                    <a:lnL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9679659"/>
                  </a:ext>
                </a:extLst>
              </a:tr>
              <a:tr h="510742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nieważność uchwały w całości</a:t>
                      </a:r>
                      <a:endParaRPr lang="pl-PL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5" marR="3335" marT="3335" marB="0" anchor="b">
                    <a:lnL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0 </a:t>
                      </a:r>
                      <a:endParaRPr lang="pl-PL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5" marR="3335" marT="3335" marB="0" anchor="ctr">
                    <a:lnL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1 </a:t>
                      </a:r>
                      <a:endParaRPr lang="pl-PL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7596659"/>
                  </a:ext>
                </a:extLst>
              </a:tr>
              <a:tr h="408831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naruszenie ma charakter nieistotny</a:t>
                      </a:r>
                      <a:endParaRPr lang="pl-PL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5" marR="3335" marT="3335" marB="0" anchor="b">
                    <a:lnL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pl-PL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5" marR="3335" marT="3335" marB="0" anchor="ctr">
                    <a:lnL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2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E7E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7896389"/>
                  </a:ext>
                </a:extLst>
              </a:tr>
            </a:tbl>
          </a:graphicData>
        </a:graphic>
      </p:graphicFrame>
      <p:sp>
        <p:nvSpPr>
          <p:cNvPr id="6" name="pole tekstowe 5">
            <a:extLst>
              <a:ext uri="{FF2B5EF4-FFF2-40B4-BE49-F238E27FC236}">
                <a16:creationId xmlns:a16="http://schemas.microsoft.com/office/drawing/2014/main" id="{DB2D7CA2-95CE-EF98-B802-05237A378EC2}"/>
              </a:ext>
            </a:extLst>
          </p:cNvPr>
          <p:cNvSpPr txBox="1"/>
          <p:nvPr/>
        </p:nvSpPr>
        <p:spPr>
          <a:xfrm>
            <a:off x="329565" y="2986365"/>
            <a:ext cx="8784976" cy="355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</a:t>
            </a:r>
            <a:r>
              <a:rPr lang="pl-PL" sz="1600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Uchwała nr XIII/106/2025 </a:t>
            </a:r>
            <a:r>
              <a:rPr lang="pl-PL" sz="16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 25.03.2025 r.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1600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</a:t>
            </a:r>
            <a:r>
              <a:rPr lang="pl-PL" sz="1600" dirty="0"/>
              <a:t>rybu udzielania i rozliczania dotacji dla przedszkoli, oddziałów przedszkolnych w szkołach podstawowych, innych form wychowania przedszkolnego, szkół podstawowych i placówek, oraz trybu przeprowadzania kontroli prawidłowości ich pobrania i wykorzystania. </a:t>
            </a:r>
            <a:r>
              <a:rPr lang="pl-PL" sz="160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pl-PL" sz="16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ieważność §5 ust. 4.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160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pl-PL" sz="1600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Uchwała nr XV/117/2025 </a:t>
            </a:r>
            <a:r>
              <a:rPr lang="pl-PL" sz="16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 06.05.2025 r.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1600" dirty="0"/>
              <a:t>Zmieniająca uchwałę w sprawie wyboru metody ustalenia opłaty za gospodarowanie odpadami komunalnymi na terenie nieruchomości, stawki takiej opłaty oraz zwolnienia w części z opłaty za gospodarowanie odpadami komunalnymi właścicieli nieruchomości zabudowanych budynkami mieszkalnymi jednorodzinnymi kompostujących bioodpady stanowiące odpady komunalne w kompostowniku przydomowym. </a:t>
            </a:r>
            <a:br>
              <a:rPr lang="pl-PL" sz="1600" dirty="0"/>
            </a:br>
            <a:r>
              <a:rPr lang="pl-PL" sz="1600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pl-PL" sz="16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ieważność w §1 pkt. 2 wyraz „stawki” oraz wyrażenie „wskazanej” w §2.</a:t>
            </a:r>
          </a:p>
        </p:txBody>
      </p:sp>
      <p:graphicFrame>
        <p:nvGraphicFramePr>
          <p:cNvPr id="7" name="Tabela 6">
            <a:extLst>
              <a:ext uri="{FF2B5EF4-FFF2-40B4-BE49-F238E27FC236}">
                <a16:creationId xmlns:a16="http://schemas.microsoft.com/office/drawing/2014/main" id="{0D4D60EA-534C-F30A-F1E8-994BD4EE78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1312605"/>
              </p:ext>
            </p:extLst>
          </p:nvPr>
        </p:nvGraphicFramePr>
        <p:xfrm>
          <a:off x="604556" y="788894"/>
          <a:ext cx="6199692" cy="1936377"/>
        </p:xfrm>
        <a:graphic>
          <a:graphicData uri="http://schemas.openxmlformats.org/drawingml/2006/table">
            <a:tbl>
              <a:tblPr/>
              <a:tblGrid>
                <a:gridCol w="6199692">
                  <a:extLst>
                    <a:ext uri="{9D8B030D-6E8A-4147-A177-3AD203B41FA5}">
                      <a16:colId xmlns:a16="http://schemas.microsoft.com/office/drawing/2014/main" val="4048812558"/>
                    </a:ext>
                  </a:extLst>
                </a:gridCol>
              </a:tblGrid>
              <a:tr h="1936377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5203804"/>
                  </a:ext>
                </a:extLst>
              </a:tr>
            </a:tbl>
          </a:graphicData>
        </a:graphic>
      </p:graphicFrame>
      <p:graphicFrame>
        <p:nvGraphicFramePr>
          <p:cNvPr id="8" name="Tabela 7">
            <a:extLst>
              <a:ext uri="{FF2B5EF4-FFF2-40B4-BE49-F238E27FC236}">
                <a16:creationId xmlns:a16="http://schemas.microsoft.com/office/drawing/2014/main" id="{7C99E4F7-ED2E-BEB6-7675-B536053DD7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1995844"/>
              </p:ext>
            </p:extLst>
          </p:nvPr>
        </p:nvGraphicFramePr>
        <p:xfrm>
          <a:off x="5235387" y="788894"/>
          <a:ext cx="3290047" cy="1945341"/>
        </p:xfrm>
        <a:graphic>
          <a:graphicData uri="http://schemas.openxmlformats.org/drawingml/2006/table">
            <a:tbl>
              <a:tblPr/>
              <a:tblGrid>
                <a:gridCol w="3290047">
                  <a:extLst>
                    <a:ext uri="{9D8B030D-6E8A-4147-A177-3AD203B41FA5}">
                      <a16:colId xmlns:a16="http://schemas.microsoft.com/office/drawing/2014/main" val="4092286579"/>
                    </a:ext>
                  </a:extLst>
                </a:gridCol>
              </a:tblGrid>
              <a:tr h="194534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1170233"/>
                  </a:ext>
                </a:extLst>
              </a:tr>
            </a:tbl>
          </a:graphicData>
        </a:graphic>
      </p:graphicFrame>
      <p:graphicFrame>
        <p:nvGraphicFramePr>
          <p:cNvPr id="9" name="Tabela 8">
            <a:extLst>
              <a:ext uri="{FF2B5EF4-FFF2-40B4-BE49-F238E27FC236}">
                <a16:creationId xmlns:a16="http://schemas.microsoft.com/office/drawing/2014/main" id="{949AB596-51AD-C428-DDC1-5809FFE2E7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6600699"/>
              </p:ext>
            </p:extLst>
          </p:nvPr>
        </p:nvGraphicFramePr>
        <p:xfrm>
          <a:off x="618565" y="802690"/>
          <a:ext cx="4625788" cy="1922581"/>
        </p:xfrm>
        <a:graphic>
          <a:graphicData uri="http://schemas.openxmlformats.org/drawingml/2006/table">
            <a:tbl>
              <a:tblPr/>
              <a:tblGrid>
                <a:gridCol w="4625788">
                  <a:extLst>
                    <a:ext uri="{9D8B030D-6E8A-4147-A177-3AD203B41FA5}">
                      <a16:colId xmlns:a16="http://schemas.microsoft.com/office/drawing/2014/main" val="2940479623"/>
                    </a:ext>
                  </a:extLst>
                </a:gridCol>
              </a:tblGrid>
              <a:tr h="19225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1256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83761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17920F5C-4169-7D19-3076-E31EAB4B46B7}"/>
              </a:ext>
            </a:extLst>
          </p:cNvPr>
          <p:cNvSpPr txBox="1"/>
          <p:nvPr/>
        </p:nvSpPr>
        <p:spPr>
          <a:xfrm>
            <a:off x="683568" y="332656"/>
            <a:ext cx="8136904" cy="49208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Uchwała nr XX/137/2025 </a:t>
            </a:r>
            <a:r>
              <a:rPr lang="pl-PL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 01.07.2025 r.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Udzielenia pomocy finansowej Powiatowi Międzychodzkiemu na realizację zadania „Przebudowa drogi powiatowej nr 1718P, na odcinku ul. Gorzyckiej w Międzychodzie, od skrzyżowania z ul. Podgórną do wiaduktu nad linią kolejową”. N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ieważność §3 ust 2.</a:t>
            </a:r>
            <a:endParaRPr lang="pl-PL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pl-PL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Uchwała nr XX/138/2025 </a:t>
            </a:r>
            <a:r>
              <a:rPr lang="pl-PL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 01.07.2025 r. 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defRPr/>
            </a:pPr>
            <a:r>
              <a:rPr lang="pl-PL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Przyjęcia regulaminu korzystania z miejsca okazjonalnie wykorzystywanego do kąpieli na Jeziorze Miejskim w Międzychodzie. </a:t>
            </a:r>
            <a:r>
              <a:rPr lang="pl-PL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pl-PL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ieważność §4 i 14.</a:t>
            </a:r>
            <a:endParaRPr lang="pl-PL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 </a:t>
            </a:r>
            <a:r>
              <a:rPr lang="pl-PL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Uchwała nr XXI/142/2025 </a:t>
            </a:r>
            <a:r>
              <a:rPr lang="pl-PL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 26.08.2025 r. 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defRPr/>
            </a:pPr>
            <a:r>
              <a:rPr lang="pl-PL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Określenia zasad udzielania dotacji na prace konserwatorskie, restauratorskie lub roboty budowlane przy zabytku wpisanym do rejestru zabytków lub ujętym w gminnej ewidencji zabytków. </a:t>
            </a:r>
            <a:r>
              <a:rPr lang="pl-PL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pl-PL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ieważność zapisu z treści załącznika. </a:t>
            </a:r>
            <a:endParaRPr lang="pl-PL" b="1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6. Uchwała nr </a:t>
            </a:r>
            <a:r>
              <a:rPr lang="pl-PL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XXI/</a:t>
            </a:r>
            <a:r>
              <a:rPr lang="pl-PL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97</a:t>
            </a:r>
            <a:r>
              <a:rPr lang="pl-PL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/2025 </a:t>
            </a:r>
            <a:r>
              <a:rPr lang="pl-PL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 18.02.2025 r. </a:t>
            </a:r>
          </a:p>
          <a:p>
            <a:pPr algn="l"/>
            <a:r>
              <a:rPr lang="pl-PL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Zmiany miejscowego planu zagospodarowania przestrzennego gminy Międzychód – część obrębu Międzychód (ul. św. Jana Pawła II)</a:t>
            </a:r>
            <a:r>
              <a:rPr lang="pl-PL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pl-PL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pl-PL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ieważność w całości.</a:t>
            </a:r>
            <a:endParaRPr lang="pl-PL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619972"/>
      </p:ext>
    </p:extLst>
  </p:cSld>
  <p:clrMapOvr>
    <a:masterClrMapping/>
  </p:clrMapOvr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6657</TotalTime>
  <Words>2639</Words>
  <Application>Microsoft Office PowerPoint</Application>
  <PresentationFormat>Pokaz na ekranie (4:3)</PresentationFormat>
  <Paragraphs>518</Paragraphs>
  <Slides>79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79</vt:i4>
      </vt:variant>
    </vt:vector>
  </HeadingPairs>
  <TitlesOfParts>
    <vt:vector size="84" baseType="lpstr">
      <vt:lpstr>Calibri</vt:lpstr>
      <vt:lpstr>Georgia</vt:lpstr>
      <vt:lpstr>Times New Roman</vt:lpstr>
      <vt:lpstr>Trebuchet MS</vt:lpstr>
      <vt:lpstr>Slipstream</vt:lpstr>
      <vt:lpstr>Sprawozdanie z działalności Rady Miejskiej Międzychodu w 2025 roku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Sprawozdanie z działalności Rady Miejskiej Międzychodu za rok 2019</dc:title>
  <dc:creator>Ryszard</dc:creator>
  <cp:lastModifiedBy>Tomasz Rucki</cp:lastModifiedBy>
  <cp:revision>125</cp:revision>
  <dcterms:created xsi:type="dcterms:W3CDTF">2019-12-15T17:04:26Z</dcterms:created>
  <dcterms:modified xsi:type="dcterms:W3CDTF">2026-01-27T14:44:57Z</dcterms:modified>
</cp:coreProperties>
</file>