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6" r:id="rId2"/>
    <p:sldId id="257" r:id="rId3"/>
    <p:sldId id="262" r:id="rId4"/>
    <p:sldId id="290" r:id="rId5"/>
    <p:sldId id="267" r:id="rId6"/>
    <p:sldId id="277" r:id="rId7"/>
    <p:sldId id="268" r:id="rId8"/>
    <p:sldId id="335" r:id="rId9"/>
    <p:sldId id="299" r:id="rId10"/>
    <p:sldId id="263" r:id="rId11"/>
    <p:sldId id="274" r:id="rId12"/>
    <p:sldId id="322" r:id="rId13"/>
    <p:sldId id="276" r:id="rId14"/>
    <p:sldId id="292" r:id="rId15"/>
    <p:sldId id="300" r:id="rId16"/>
    <p:sldId id="304" r:id="rId17"/>
    <p:sldId id="305" r:id="rId18"/>
    <p:sldId id="301" r:id="rId19"/>
    <p:sldId id="258" r:id="rId20"/>
    <p:sldId id="261" r:id="rId21"/>
    <p:sldId id="269" r:id="rId22"/>
    <p:sldId id="270" r:id="rId23"/>
    <p:sldId id="279" r:id="rId24"/>
    <p:sldId id="280" r:id="rId25"/>
    <p:sldId id="291" r:id="rId26"/>
    <p:sldId id="293" r:id="rId27"/>
    <p:sldId id="294" r:id="rId28"/>
    <p:sldId id="302" r:id="rId29"/>
    <p:sldId id="298" r:id="rId30"/>
    <p:sldId id="259" r:id="rId31"/>
    <p:sldId id="307" r:id="rId32"/>
    <p:sldId id="319" r:id="rId33"/>
    <p:sldId id="308" r:id="rId34"/>
    <p:sldId id="315" r:id="rId35"/>
    <p:sldId id="320" r:id="rId36"/>
    <p:sldId id="309" r:id="rId37"/>
    <p:sldId id="318" r:id="rId38"/>
    <p:sldId id="316" r:id="rId39"/>
    <p:sldId id="317" r:id="rId40"/>
    <p:sldId id="321" r:id="rId41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3B98"/>
    <a:srgbClr val="B1D763"/>
    <a:srgbClr val="F8F2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28" autoAdjust="0"/>
    <p:restoredTop sz="94660"/>
  </p:normalViewPr>
  <p:slideViewPr>
    <p:cSldViewPr snapToGrid="0">
      <p:cViewPr varScale="1">
        <p:scale>
          <a:sx n="88" d="100"/>
          <a:sy n="88" d="100"/>
        </p:scale>
        <p:origin x="437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4F3C1CF-FA8C-988E-2C6A-0654DEF148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65A6B7D3-8683-5167-02A2-E036FF547A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6DD417E6-76CC-9E0D-E48A-8B45650034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728E5-AF27-44B6-94F3-B7C2841C94FD}" type="datetimeFigureOut">
              <a:rPr lang="pl-PL" smtClean="0"/>
              <a:t>24.02.2026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E4B12288-94DF-1386-F8CA-47508CA53B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17CEB9C4-8196-FA19-DD0E-3A0E686D4C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47928-A63D-4C80-827F-F45E64E02F8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31290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5E88374-50B3-9C95-AB91-CD9E068EAE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65E4900E-D152-F205-963B-DAAB8D4587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A50DFB69-0040-B964-E05A-3302C27D4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728E5-AF27-44B6-94F3-B7C2841C94FD}" type="datetimeFigureOut">
              <a:rPr lang="pl-PL" smtClean="0"/>
              <a:t>24.02.2026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7EC68308-80D4-6250-3710-1FFAE42323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00C74EBA-4CA2-E195-992F-1CB0CFED2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47928-A63D-4C80-827F-F45E64E02F8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497410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63B76C94-FB04-1B6F-3B79-3AE0593FCDA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76F73826-A980-A7CE-0965-4BDFA211A0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A807E0E1-F04D-2FC4-3774-66D3F4300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728E5-AF27-44B6-94F3-B7C2841C94FD}" type="datetimeFigureOut">
              <a:rPr lang="pl-PL" smtClean="0"/>
              <a:t>24.02.2026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5208B7E-B8E7-C06F-8BB2-DCD4FDD73E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6C4A5E84-1C77-CE0E-8EC6-441253DA9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47928-A63D-4C80-827F-F45E64E02F8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40175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EDB30A3-B125-47B5-09F4-501A2B848E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BA9283F-04CD-8729-23E8-729F3D2FAF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EAED1900-2CDA-87E3-9D63-8FE59D0B7E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728E5-AF27-44B6-94F3-B7C2841C94FD}" type="datetimeFigureOut">
              <a:rPr lang="pl-PL" smtClean="0"/>
              <a:t>24.02.2026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498916D5-8503-EFAE-06D6-5585932D9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F44A42D7-8255-F526-405B-86092F6E53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47928-A63D-4C80-827F-F45E64E02F8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689261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08AED36-E8D6-C0A8-3CF2-23FB945A42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15DA7F8-5354-6CA3-71DB-1A215562DF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34C143E7-69DD-343D-7869-5E1F57278A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728E5-AF27-44B6-94F3-B7C2841C94FD}" type="datetimeFigureOut">
              <a:rPr lang="pl-PL" smtClean="0"/>
              <a:t>24.02.2026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D4CDD9E3-BA6C-C49B-FBE1-CFB30A00F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C213896-3672-7F91-ACAC-5DA3D1E97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47928-A63D-4C80-827F-F45E64E02F8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99444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9069214-8649-BDD4-571A-FEB019E6D6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426217F-3AF5-DA36-3A6C-3C57D510FE8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54EC5999-AB77-90D9-58DA-7B37291ADF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171794D2-CFEA-8F9E-80B9-0AA02DFD11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728E5-AF27-44B6-94F3-B7C2841C94FD}" type="datetimeFigureOut">
              <a:rPr lang="pl-PL" smtClean="0"/>
              <a:t>24.02.2026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9F53A00D-D11F-9F90-7C50-1BC0DED257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CAC0ECD1-7E91-DED0-7D1B-760A1B616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47928-A63D-4C80-827F-F45E64E02F8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31928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5D2555F-94A6-4C92-1978-D04D3CC26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88B812E9-B7C0-76CF-A134-A99366ABEE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7A0355BA-1E0C-1CC7-BCB3-FD6308310B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B412BD1B-A566-E47A-48E1-3FD5BDE3CBF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CDBF8F8D-73C3-4A17-482A-A8783A0AC0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F6AF5750-9DCB-6A67-401D-9BFD36C382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728E5-AF27-44B6-94F3-B7C2841C94FD}" type="datetimeFigureOut">
              <a:rPr lang="pl-PL" smtClean="0"/>
              <a:t>24.02.2026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65B101E2-9CF4-D131-1076-C79E84916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E478E241-706B-729B-F403-88A5677CE8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47928-A63D-4C80-827F-F45E64E02F8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22760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021FD66-97DF-AC39-5BA0-F254E74A52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C910FA6B-0B64-7626-F67E-36195D1493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728E5-AF27-44B6-94F3-B7C2841C94FD}" type="datetimeFigureOut">
              <a:rPr lang="pl-PL" smtClean="0"/>
              <a:t>24.02.2026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24C3332B-43A3-0755-C01F-2DA09CE70D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B6E25A9F-2362-986D-0793-F8E39661E2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47928-A63D-4C80-827F-F45E64E02F8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22910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E053E02E-1649-8806-06D5-F7A40DBF0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728E5-AF27-44B6-94F3-B7C2841C94FD}" type="datetimeFigureOut">
              <a:rPr lang="pl-PL" smtClean="0"/>
              <a:t>24.02.2026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6320545D-E50E-6E0F-C237-FF2688592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39488484-78B1-B39C-8920-B4482101B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47928-A63D-4C80-827F-F45E64E02F8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079348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DC9F7B6-174A-F50E-6229-E225ACDAF4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26AD934-9DAA-09C3-5346-96C02ADD17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601E8A32-B4DE-A228-28D2-22B69ABFBF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C9A0FD0A-49AF-6972-4404-F9DA354E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728E5-AF27-44B6-94F3-B7C2841C94FD}" type="datetimeFigureOut">
              <a:rPr lang="pl-PL" smtClean="0"/>
              <a:t>24.02.2026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01E5EA4C-1B7A-B305-3670-95A24819E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451FE232-A621-850B-3EFC-7D1C0C9E4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47928-A63D-4C80-827F-F45E64E02F8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69625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07CA1A0-8717-45ED-A914-F3669F80E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6AD08FEE-2709-8BAE-1277-598364B7FAB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BD3F43C6-0B37-F817-39CD-5CCA393C9F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36441701-EB65-FA96-B62C-64339F156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728E5-AF27-44B6-94F3-B7C2841C94FD}" type="datetimeFigureOut">
              <a:rPr lang="pl-PL" smtClean="0"/>
              <a:t>24.02.2026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2658DDC4-7DCF-9F1B-761B-202B88BB1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0C057C12-49F2-6EBA-4EB6-AB9C675174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47928-A63D-4C80-827F-F45E64E02F8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0697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FF2EFEBA-4B0B-20A4-3185-B0FA962F7F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3A7FD6C7-753B-D2FA-D5F7-363636AEDA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B31B539B-5857-80FD-EBCF-EB5D841043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0728E5-AF27-44B6-94F3-B7C2841C94FD}" type="datetimeFigureOut">
              <a:rPr lang="pl-PL" smtClean="0"/>
              <a:t>24.02.2026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AC89D93-F809-240A-B737-183E025192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74AB01B0-4FE8-A816-06EB-5261043130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447928-A63D-4C80-827F-F45E64E02F8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81642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emf"/><Relationship Id="rId4" Type="http://schemas.openxmlformats.org/officeDocument/2006/relationships/image" Target="../media/image6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g"/><Relationship Id="rId5" Type="http://schemas.openxmlformats.org/officeDocument/2006/relationships/image" Target="../media/image28.jpeg"/><Relationship Id="rId4" Type="http://schemas.openxmlformats.org/officeDocument/2006/relationships/image" Target="../media/image6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6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6.sv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sv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2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5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52.jpeg"/><Relationship Id="rId7" Type="http://schemas.openxmlformats.org/officeDocument/2006/relationships/image" Target="../media/image6.sv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g"/><Relationship Id="rId3" Type="http://schemas.openxmlformats.org/officeDocument/2006/relationships/image" Target="../media/image19.png"/><Relationship Id="rId7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10" Type="http://schemas.openxmlformats.org/officeDocument/2006/relationships/image" Target="../media/image58.jpg"/><Relationship Id="rId4" Type="http://schemas.openxmlformats.org/officeDocument/2006/relationships/image" Target="../media/image20.png"/><Relationship Id="rId9" Type="http://schemas.openxmlformats.org/officeDocument/2006/relationships/image" Target="../media/image57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png"/><Relationship Id="rId4" Type="http://schemas.openxmlformats.org/officeDocument/2006/relationships/image" Target="../media/image6.sv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.sv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jpeg"/><Relationship Id="rId4" Type="http://schemas.openxmlformats.org/officeDocument/2006/relationships/image" Target="../media/image6.sv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sv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JPG"/><Relationship Id="rId4" Type="http://schemas.openxmlformats.org/officeDocument/2006/relationships/image" Target="../media/image6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sv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6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6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877115-500F-56F7-174F-AEF2F499DB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rak dostępnego opisu zdjęcia.">
            <a:extLst>
              <a:ext uri="{FF2B5EF4-FFF2-40B4-BE49-F238E27FC236}">
                <a16:creationId xmlns:a16="http://schemas.microsoft.com/office/drawing/2014/main" id="{4F6E880B-07DF-0E21-94E8-E0763F76050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55" r="17334"/>
          <a:stretch>
            <a:fillRect/>
          </a:stretch>
        </p:blipFill>
        <p:spPr bwMode="auto">
          <a:xfrm>
            <a:off x="0" y="6205"/>
            <a:ext cx="5346785" cy="3485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Brak dostępnego opisu zdjęcia.">
            <a:extLst>
              <a:ext uri="{FF2B5EF4-FFF2-40B4-BE49-F238E27FC236}">
                <a16:creationId xmlns:a16="http://schemas.microsoft.com/office/drawing/2014/main" id="{5EE97DCB-81BF-3487-2A27-37798F9365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55" r="17334"/>
          <a:stretch>
            <a:fillRect/>
          </a:stretch>
        </p:blipFill>
        <p:spPr bwMode="auto">
          <a:xfrm>
            <a:off x="749214" y="3755"/>
            <a:ext cx="5346785" cy="3485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A8F6D672-14F1-5F06-312D-1435AADB4C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18794"/>
            <a:ext cx="6095999" cy="3239205"/>
          </a:xfrm>
          <a:prstGeom prst="rect">
            <a:avLst/>
          </a:prstGeom>
        </p:spPr>
      </p:pic>
      <p:pic>
        <p:nvPicPr>
          <p:cNvPr id="17" name="Obraz 16">
            <a:extLst>
              <a:ext uri="{FF2B5EF4-FFF2-40B4-BE49-F238E27FC236}">
                <a16:creationId xmlns:a16="http://schemas.microsoft.com/office/drawing/2014/main" id="{2073BE59-0C5D-4D29-CB17-581FB8D6E8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1463" y="3618795"/>
            <a:ext cx="5930537" cy="3339094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43099FED-D056-4145-1726-099C370D4BA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1463" y="1"/>
            <a:ext cx="5930537" cy="3472320"/>
          </a:xfrm>
          <a:prstGeom prst="rect">
            <a:avLst/>
          </a:prstGeom>
        </p:spPr>
      </p:pic>
      <p:sp>
        <p:nvSpPr>
          <p:cNvPr id="10" name="Owal 9">
            <a:extLst>
              <a:ext uri="{FF2B5EF4-FFF2-40B4-BE49-F238E27FC236}">
                <a16:creationId xmlns:a16="http://schemas.microsoft.com/office/drawing/2014/main" id="{26D62791-4AF8-DC0C-8D9D-3E8671C3386F}"/>
              </a:ext>
            </a:extLst>
          </p:cNvPr>
          <p:cNvSpPr/>
          <p:nvPr/>
        </p:nvSpPr>
        <p:spPr>
          <a:xfrm>
            <a:off x="-1194317" y="-860384"/>
            <a:ext cx="2904067" cy="2859617"/>
          </a:xfrm>
          <a:prstGeom prst="ellipse">
            <a:avLst/>
          </a:prstGeom>
          <a:solidFill>
            <a:srgbClr val="0E3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Owal 10">
            <a:extLst>
              <a:ext uri="{FF2B5EF4-FFF2-40B4-BE49-F238E27FC236}">
                <a16:creationId xmlns:a16="http://schemas.microsoft.com/office/drawing/2014/main" id="{2AD1E06A-207F-4B89-7A9F-E10172FECC92}"/>
              </a:ext>
            </a:extLst>
          </p:cNvPr>
          <p:cNvSpPr/>
          <p:nvPr/>
        </p:nvSpPr>
        <p:spPr>
          <a:xfrm>
            <a:off x="-166691" y="1432504"/>
            <a:ext cx="1672136" cy="1792238"/>
          </a:xfrm>
          <a:prstGeom prst="ellipse">
            <a:avLst/>
          </a:prstGeom>
          <a:solidFill>
            <a:srgbClr val="B1D7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2" name="Grafika 11">
            <a:extLst>
              <a:ext uri="{FF2B5EF4-FFF2-40B4-BE49-F238E27FC236}">
                <a16:creationId xmlns:a16="http://schemas.microsoft.com/office/drawing/2014/main" id="{4FDFA229-1AB4-AF9D-E6C8-8CA6EA69702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9596" y="1583341"/>
            <a:ext cx="1244192" cy="1187638"/>
          </a:xfrm>
          <a:prstGeom prst="rect">
            <a:avLst/>
          </a:prstGeom>
        </p:spPr>
      </p:pic>
      <p:sp>
        <p:nvSpPr>
          <p:cNvPr id="13" name="Owal 12">
            <a:extLst>
              <a:ext uri="{FF2B5EF4-FFF2-40B4-BE49-F238E27FC236}">
                <a16:creationId xmlns:a16="http://schemas.microsoft.com/office/drawing/2014/main" id="{E3E9709F-07E6-6C10-3A46-CFAF1FA4DED3}"/>
              </a:ext>
            </a:extLst>
          </p:cNvPr>
          <p:cNvSpPr/>
          <p:nvPr/>
        </p:nvSpPr>
        <p:spPr>
          <a:xfrm>
            <a:off x="749214" y="1105558"/>
            <a:ext cx="756231" cy="744656"/>
          </a:xfrm>
          <a:prstGeom prst="ellipse">
            <a:avLst/>
          </a:prstGeom>
          <a:solidFill>
            <a:srgbClr val="F8F2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Prostokąt: zaokrąglone rogi 3">
            <a:extLst>
              <a:ext uri="{FF2B5EF4-FFF2-40B4-BE49-F238E27FC236}">
                <a16:creationId xmlns:a16="http://schemas.microsoft.com/office/drawing/2014/main" id="{27B4E315-AFBC-B468-E703-B14F2B62411B}"/>
              </a:ext>
            </a:extLst>
          </p:cNvPr>
          <p:cNvSpPr/>
          <p:nvPr/>
        </p:nvSpPr>
        <p:spPr>
          <a:xfrm>
            <a:off x="3596132" y="3010766"/>
            <a:ext cx="4860541" cy="1084137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l-PL" sz="3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Rok 2025 </a:t>
            </a:r>
            <a:br>
              <a:rPr lang="pl-PL" sz="3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3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 Gminie Międzychód</a:t>
            </a:r>
            <a:endParaRPr lang="pl-PL" sz="32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36140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F88B32-355E-E03D-4500-7FC58D3D90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Brak dostępnego opisu zdjęcia.">
            <a:extLst>
              <a:ext uri="{FF2B5EF4-FFF2-40B4-BE49-F238E27FC236}">
                <a16:creationId xmlns:a16="http://schemas.microsoft.com/office/drawing/2014/main" id="{8FD41086-F4E8-44B8-D43B-E9D1D9FA05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4823" y="94515"/>
            <a:ext cx="3216728" cy="4288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Owal 11">
            <a:extLst>
              <a:ext uri="{FF2B5EF4-FFF2-40B4-BE49-F238E27FC236}">
                <a16:creationId xmlns:a16="http://schemas.microsoft.com/office/drawing/2014/main" id="{32A67025-B8BE-1F1B-5873-4AE99122CFAF}"/>
              </a:ext>
            </a:extLst>
          </p:cNvPr>
          <p:cNvSpPr/>
          <p:nvPr/>
        </p:nvSpPr>
        <p:spPr>
          <a:xfrm>
            <a:off x="8783432" y="3070090"/>
            <a:ext cx="5605811" cy="5520008"/>
          </a:xfrm>
          <a:prstGeom prst="ellipse">
            <a:avLst/>
          </a:prstGeom>
          <a:solidFill>
            <a:schemeClr val="accent5">
              <a:lumMod val="20000"/>
              <a:lumOff val="80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4511BDE-EE9A-DFD2-3313-C3788A4585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596" y="6082953"/>
            <a:ext cx="13356674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1600" dirty="0"/>
              <a:t>Specjalny Ośrodek Szkolno- Wychowawczy w Międzychodzie z pierwszą klasopracownią w kraju (ogólnopolski program JUNIOR EDU JEŻ) </a:t>
            </a:r>
          </a:p>
          <a:p>
            <a:pPr marL="0" indent="0" algn="ctr">
              <a:buNone/>
            </a:pPr>
            <a:r>
              <a:rPr lang="pl-PL" sz="1600" dirty="0"/>
              <a:t>We współpracy ze Szkołą Główną Gospodarstwa Wiejskiego w Warszawie</a:t>
            </a:r>
          </a:p>
        </p:txBody>
      </p:sp>
      <p:pic>
        <p:nvPicPr>
          <p:cNvPr id="5122" name="Picture 2" descr="Brak dostępnego opisu zdjęcia.">
            <a:extLst>
              <a:ext uri="{FF2B5EF4-FFF2-40B4-BE49-F238E27FC236}">
                <a16:creationId xmlns:a16="http://schemas.microsoft.com/office/drawing/2014/main" id="{90F085A4-85BE-3801-67BD-24A12FD457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1483" y="1328857"/>
            <a:ext cx="3150214" cy="4200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wal 7">
            <a:extLst>
              <a:ext uri="{FF2B5EF4-FFF2-40B4-BE49-F238E27FC236}">
                <a16:creationId xmlns:a16="http://schemas.microsoft.com/office/drawing/2014/main" id="{ACC1F320-69DA-46F0-06E0-DBC9468C240F}"/>
              </a:ext>
            </a:extLst>
          </p:cNvPr>
          <p:cNvSpPr/>
          <p:nvPr/>
        </p:nvSpPr>
        <p:spPr>
          <a:xfrm>
            <a:off x="-1194317" y="-860384"/>
            <a:ext cx="2904067" cy="2859617"/>
          </a:xfrm>
          <a:prstGeom prst="ellipse">
            <a:avLst/>
          </a:prstGeom>
          <a:solidFill>
            <a:srgbClr val="0E3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Owal 8">
            <a:extLst>
              <a:ext uri="{FF2B5EF4-FFF2-40B4-BE49-F238E27FC236}">
                <a16:creationId xmlns:a16="http://schemas.microsoft.com/office/drawing/2014/main" id="{C8F2A57B-532F-AAC2-50D4-EEF34461822C}"/>
              </a:ext>
            </a:extLst>
          </p:cNvPr>
          <p:cNvSpPr/>
          <p:nvPr/>
        </p:nvSpPr>
        <p:spPr>
          <a:xfrm>
            <a:off x="-166691" y="1432504"/>
            <a:ext cx="1672136" cy="1792238"/>
          </a:xfrm>
          <a:prstGeom prst="ellipse">
            <a:avLst/>
          </a:prstGeom>
          <a:solidFill>
            <a:srgbClr val="B1D7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0" name="Grafika 9">
            <a:extLst>
              <a:ext uri="{FF2B5EF4-FFF2-40B4-BE49-F238E27FC236}">
                <a16:creationId xmlns:a16="http://schemas.microsoft.com/office/drawing/2014/main" id="{7E18DC8C-5436-7BF8-F04A-4D7F2A0C04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596" y="1583341"/>
            <a:ext cx="1244192" cy="1187638"/>
          </a:xfrm>
          <a:prstGeom prst="rect">
            <a:avLst/>
          </a:prstGeom>
        </p:spPr>
      </p:pic>
      <p:sp>
        <p:nvSpPr>
          <p:cNvPr id="11" name="Owal 10">
            <a:extLst>
              <a:ext uri="{FF2B5EF4-FFF2-40B4-BE49-F238E27FC236}">
                <a16:creationId xmlns:a16="http://schemas.microsoft.com/office/drawing/2014/main" id="{0BFA87E9-AB8E-B6CC-3123-63338784F948}"/>
              </a:ext>
            </a:extLst>
          </p:cNvPr>
          <p:cNvSpPr/>
          <p:nvPr/>
        </p:nvSpPr>
        <p:spPr>
          <a:xfrm>
            <a:off x="749214" y="1105558"/>
            <a:ext cx="756231" cy="744656"/>
          </a:xfrm>
          <a:prstGeom prst="ellipse">
            <a:avLst/>
          </a:prstGeom>
          <a:solidFill>
            <a:srgbClr val="F8F2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9222" name="Picture 6" descr="Brak dostępnego opisu zdjęcia.">
            <a:extLst>
              <a:ext uri="{FF2B5EF4-FFF2-40B4-BE49-F238E27FC236}">
                <a16:creationId xmlns:a16="http://schemas.microsoft.com/office/drawing/2014/main" id="{9BC68CAF-45BC-9ED9-972D-E883B3CAEE1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485"/>
          <a:stretch>
            <a:fillRect/>
          </a:stretch>
        </p:blipFill>
        <p:spPr bwMode="auto">
          <a:xfrm>
            <a:off x="8021629" y="2477451"/>
            <a:ext cx="3499812" cy="3522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upa 1">
            <a:extLst>
              <a:ext uri="{FF2B5EF4-FFF2-40B4-BE49-F238E27FC236}">
                <a16:creationId xmlns:a16="http://schemas.microsoft.com/office/drawing/2014/main" id="{D8EE2AE5-62D1-70D7-F49B-C7386A9A0A54}"/>
              </a:ext>
            </a:extLst>
          </p:cNvPr>
          <p:cNvGrpSpPr/>
          <p:nvPr/>
        </p:nvGrpSpPr>
        <p:grpSpPr>
          <a:xfrm rot="1949154">
            <a:off x="4059381" y="3724684"/>
            <a:ext cx="1224339" cy="423165"/>
            <a:chOff x="7622428" y="1192642"/>
            <a:chExt cx="1253573" cy="461555"/>
          </a:xfrm>
        </p:grpSpPr>
        <p:sp>
          <p:nvSpPr>
            <p:cNvPr id="4" name="Strzałka: w prawo z wcięciem 3">
              <a:extLst>
                <a:ext uri="{FF2B5EF4-FFF2-40B4-BE49-F238E27FC236}">
                  <a16:creationId xmlns:a16="http://schemas.microsoft.com/office/drawing/2014/main" id="{5BAA1DA2-364B-199A-4182-0826A939FD90}"/>
                </a:ext>
              </a:extLst>
            </p:cNvPr>
            <p:cNvSpPr/>
            <p:nvPr/>
          </p:nvSpPr>
          <p:spPr>
            <a:xfrm>
              <a:off x="8188023" y="1192642"/>
              <a:ext cx="687978" cy="461555"/>
            </a:xfrm>
            <a:prstGeom prst="notchedRightArrow">
              <a:avLst/>
            </a:prstGeom>
            <a:solidFill>
              <a:srgbClr val="0E3B9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5" name="Strzałka: w prawo z wcięciem 4">
              <a:extLst>
                <a:ext uri="{FF2B5EF4-FFF2-40B4-BE49-F238E27FC236}">
                  <a16:creationId xmlns:a16="http://schemas.microsoft.com/office/drawing/2014/main" id="{811FF7BD-3037-DE1C-1AE3-1D804F9BBE0B}"/>
                </a:ext>
              </a:extLst>
            </p:cNvPr>
            <p:cNvSpPr/>
            <p:nvPr/>
          </p:nvSpPr>
          <p:spPr>
            <a:xfrm>
              <a:off x="7920234" y="1192642"/>
              <a:ext cx="687978" cy="461555"/>
            </a:xfrm>
            <a:prstGeom prst="notchedRightArrow">
              <a:avLst/>
            </a:prstGeom>
            <a:solidFill>
              <a:srgbClr val="B1D76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6" name="Strzałka: w prawo z wcięciem 5">
              <a:extLst>
                <a:ext uri="{FF2B5EF4-FFF2-40B4-BE49-F238E27FC236}">
                  <a16:creationId xmlns:a16="http://schemas.microsoft.com/office/drawing/2014/main" id="{9FAD7AB2-E60C-CBC9-5278-2CEEAE7781FE}"/>
                </a:ext>
              </a:extLst>
            </p:cNvPr>
            <p:cNvSpPr/>
            <p:nvPr/>
          </p:nvSpPr>
          <p:spPr>
            <a:xfrm>
              <a:off x="7622428" y="1192642"/>
              <a:ext cx="687978" cy="461555"/>
            </a:xfrm>
            <a:prstGeom prst="notchedRightArrow">
              <a:avLst/>
            </a:prstGeom>
            <a:solidFill>
              <a:srgbClr val="F8F28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grpSp>
        <p:nvGrpSpPr>
          <p:cNvPr id="7" name="Grupa 6">
            <a:extLst>
              <a:ext uri="{FF2B5EF4-FFF2-40B4-BE49-F238E27FC236}">
                <a16:creationId xmlns:a16="http://schemas.microsoft.com/office/drawing/2014/main" id="{DB48F1F2-AC01-9521-14A5-585F88988AEC}"/>
              </a:ext>
            </a:extLst>
          </p:cNvPr>
          <p:cNvGrpSpPr/>
          <p:nvPr/>
        </p:nvGrpSpPr>
        <p:grpSpPr>
          <a:xfrm rot="1949154">
            <a:off x="7409459" y="5400445"/>
            <a:ext cx="1224339" cy="423165"/>
            <a:chOff x="7622428" y="1192642"/>
            <a:chExt cx="1253573" cy="461555"/>
          </a:xfrm>
        </p:grpSpPr>
        <p:sp>
          <p:nvSpPr>
            <p:cNvPr id="13" name="Strzałka: w prawo z wcięciem 12">
              <a:extLst>
                <a:ext uri="{FF2B5EF4-FFF2-40B4-BE49-F238E27FC236}">
                  <a16:creationId xmlns:a16="http://schemas.microsoft.com/office/drawing/2014/main" id="{5872E05C-D5F8-B67A-3F28-13071DB987C7}"/>
                </a:ext>
              </a:extLst>
            </p:cNvPr>
            <p:cNvSpPr/>
            <p:nvPr/>
          </p:nvSpPr>
          <p:spPr>
            <a:xfrm>
              <a:off x="8188023" y="1192642"/>
              <a:ext cx="687978" cy="461555"/>
            </a:xfrm>
            <a:prstGeom prst="notchedRightArrow">
              <a:avLst/>
            </a:prstGeom>
            <a:solidFill>
              <a:srgbClr val="0E3B9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14" name="Strzałka: w prawo z wcięciem 13">
              <a:extLst>
                <a:ext uri="{FF2B5EF4-FFF2-40B4-BE49-F238E27FC236}">
                  <a16:creationId xmlns:a16="http://schemas.microsoft.com/office/drawing/2014/main" id="{EC2CD9A1-DB6E-6256-3449-FD5C240DF2C8}"/>
                </a:ext>
              </a:extLst>
            </p:cNvPr>
            <p:cNvSpPr/>
            <p:nvPr/>
          </p:nvSpPr>
          <p:spPr>
            <a:xfrm>
              <a:off x="7920234" y="1192642"/>
              <a:ext cx="687978" cy="461555"/>
            </a:xfrm>
            <a:prstGeom prst="notchedRightArrow">
              <a:avLst/>
            </a:prstGeom>
            <a:solidFill>
              <a:srgbClr val="B1D76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15" name="Strzałka: w prawo z wcięciem 14">
              <a:extLst>
                <a:ext uri="{FF2B5EF4-FFF2-40B4-BE49-F238E27FC236}">
                  <a16:creationId xmlns:a16="http://schemas.microsoft.com/office/drawing/2014/main" id="{DA8140F5-C6AB-57F3-8596-E187398E962A}"/>
                </a:ext>
              </a:extLst>
            </p:cNvPr>
            <p:cNvSpPr/>
            <p:nvPr/>
          </p:nvSpPr>
          <p:spPr>
            <a:xfrm>
              <a:off x="7622428" y="1192642"/>
              <a:ext cx="687978" cy="461555"/>
            </a:xfrm>
            <a:prstGeom prst="notchedRightArrow">
              <a:avLst/>
            </a:prstGeom>
            <a:solidFill>
              <a:srgbClr val="F8F28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</p:spTree>
    <p:extLst>
      <p:ext uri="{BB962C8B-B14F-4D97-AF65-F5344CB8AC3E}">
        <p14:creationId xmlns:p14="http://schemas.microsoft.com/office/powerpoint/2010/main" val="28709042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4F2141-66DA-7B7D-E475-89B065F666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 descr="Obraz zawierający ubrania, osoba, człowiek, obuwie&#10;&#10;Zawartość wygenerowana przez AI może być niepoprawna.">
            <a:extLst>
              <a:ext uri="{FF2B5EF4-FFF2-40B4-BE49-F238E27FC236}">
                <a16:creationId xmlns:a16="http://schemas.microsoft.com/office/drawing/2014/main" id="{60B7236C-6E74-AFD9-5343-2262E1ED795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26593"/>
          <a:stretch>
            <a:fillRect/>
          </a:stretch>
        </p:blipFill>
        <p:spPr>
          <a:xfrm>
            <a:off x="1182715" y="1321571"/>
            <a:ext cx="5106595" cy="4047230"/>
          </a:xfrm>
          <a:prstGeom prst="rect">
            <a:avLst/>
          </a:prstGeom>
        </p:spPr>
      </p:pic>
      <p:sp>
        <p:nvSpPr>
          <p:cNvPr id="17" name="Owal 16">
            <a:extLst>
              <a:ext uri="{FF2B5EF4-FFF2-40B4-BE49-F238E27FC236}">
                <a16:creationId xmlns:a16="http://schemas.microsoft.com/office/drawing/2014/main" id="{D3650DD6-F3B6-5E9D-7443-0DF23C804D72}"/>
              </a:ext>
            </a:extLst>
          </p:cNvPr>
          <p:cNvSpPr/>
          <p:nvPr/>
        </p:nvSpPr>
        <p:spPr>
          <a:xfrm>
            <a:off x="8783432" y="3070090"/>
            <a:ext cx="5605811" cy="5520008"/>
          </a:xfrm>
          <a:prstGeom prst="ellipse">
            <a:avLst/>
          </a:prstGeom>
          <a:solidFill>
            <a:schemeClr val="accent5">
              <a:lumMod val="20000"/>
              <a:lumOff val="80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98116B0-DC44-F897-BB28-054AC4E6B3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596" y="5830094"/>
            <a:ext cx="12122404" cy="39376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1600" dirty="0"/>
              <a:t>1. Specjalny Ośrodek Szkolno- Wychowawczy w Międzychodzie z nowym placem zabaw.</a:t>
            </a:r>
          </a:p>
          <a:p>
            <a:pPr marL="0" indent="0">
              <a:buNone/>
            </a:pPr>
            <a:endParaRPr lang="pl-PL" sz="1600" dirty="0"/>
          </a:p>
          <a:p>
            <a:pPr marL="0" indent="0">
              <a:buNone/>
            </a:pPr>
            <a:r>
              <a:rPr lang="pl-PL" sz="1600" dirty="0"/>
              <a:t>Wartość zadania 4.100.00,00 zł, z czego 98% to dofinansowanie z Rządowego Programu Funduszu Inwestycji Strategicznych Polski Ład </a:t>
            </a:r>
          </a:p>
        </p:txBody>
      </p:sp>
      <p:sp>
        <p:nvSpPr>
          <p:cNvPr id="13" name="Owal 12">
            <a:extLst>
              <a:ext uri="{FF2B5EF4-FFF2-40B4-BE49-F238E27FC236}">
                <a16:creationId xmlns:a16="http://schemas.microsoft.com/office/drawing/2014/main" id="{8020A55C-D908-B6A0-1F96-2244F2424E8A}"/>
              </a:ext>
            </a:extLst>
          </p:cNvPr>
          <p:cNvSpPr/>
          <p:nvPr/>
        </p:nvSpPr>
        <p:spPr>
          <a:xfrm>
            <a:off x="-1194317" y="-860384"/>
            <a:ext cx="2904067" cy="2859617"/>
          </a:xfrm>
          <a:prstGeom prst="ellipse">
            <a:avLst/>
          </a:prstGeom>
          <a:solidFill>
            <a:srgbClr val="0E3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4" name="Owal 13">
            <a:extLst>
              <a:ext uri="{FF2B5EF4-FFF2-40B4-BE49-F238E27FC236}">
                <a16:creationId xmlns:a16="http://schemas.microsoft.com/office/drawing/2014/main" id="{D6AC6CB8-54A4-BC82-CF4E-1D4422CC340B}"/>
              </a:ext>
            </a:extLst>
          </p:cNvPr>
          <p:cNvSpPr/>
          <p:nvPr/>
        </p:nvSpPr>
        <p:spPr>
          <a:xfrm>
            <a:off x="-166691" y="1432504"/>
            <a:ext cx="1672136" cy="1792238"/>
          </a:xfrm>
          <a:prstGeom prst="ellipse">
            <a:avLst/>
          </a:prstGeom>
          <a:solidFill>
            <a:srgbClr val="B1D7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5" name="Grafika 14">
            <a:extLst>
              <a:ext uri="{FF2B5EF4-FFF2-40B4-BE49-F238E27FC236}">
                <a16:creationId xmlns:a16="http://schemas.microsoft.com/office/drawing/2014/main" id="{FB618B1E-92E5-0538-38D5-3412E154F5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596" y="1583341"/>
            <a:ext cx="1244192" cy="1187638"/>
          </a:xfrm>
          <a:prstGeom prst="rect">
            <a:avLst/>
          </a:prstGeom>
        </p:spPr>
      </p:pic>
      <p:sp>
        <p:nvSpPr>
          <p:cNvPr id="16" name="Owal 15">
            <a:extLst>
              <a:ext uri="{FF2B5EF4-FFF2-40B4-BE49-F238E27FC236}">
                <a16:creationId xmlns:a16="http://schemas.microsoft.com/office/drawing/2014/main" id="{BAF7279B-00DD-8B10-4662-537341ADD8FE}"/>
              </a:ext>
            </a:extLst>
          </p:cNvPr>
          <p:cNvSpPr/>
          <p:nvPr/>
        </p:nvSpPr>
        <p:spPr>
          <a:xfrm>
            <a:off x="749214" y="1105558"/>
            <a:ext cx="756231" cy="744656"/>
          </a:xfrm>
          <a:prstGeom prst="ellipse">
            <a:avLst/>
          </a:prstGeom>
          <a:solidFill>
            <a:srgbClr val="F8F2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FF4AF08E-52C3-AF69-E52C-C4036A97E5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3255" y="1321571"/>
            <a:ext cx="5460492" cy="4047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576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936B57-B7DC-1FB3-7739-EB3D09A311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Obraz 22">
            <a:extLst>
              <a:ext uri="{FF2B5EF4-FFF2-40B4-BE49-F238E27FC236}">
                <a16:creationId xmlns:a16="http://schemas.microsoft.com/office/drawing/2014/main" id="{F082ED54-CBFB-5348-7C5D-646D4A4857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603" y="711607"/>
            <a:ext cx="3537725" cy="4716966"/>
          </a:xfrm>
          <a:prstGeom prst="rect">
            <a:avLst/>
          </a:prstGeom>
        </p:spPr>
      </p:pic>
      <p:sp>
        <p:nvSpPr>
          <p:cNvPr id="17" name="Owal 16">
            <a:extLst>
              <a:ext uri="{FF2B5EF4-FFF2-40B4-BE49-F238E27FC236}">
                <a16:creationId xmlns:a16="http://schemas.microsoft.com/office/drawing/2014/main" id="{38E22CB8-679F-1150-9356-B0E7F24667A1}"/>
              </a:ext>
            </a:extLst>
          </p:cNvPr>
          <p:cNvSpPr/>
          <p:nvPr/>
        </p:nvSpPr>
        <p:spPr>
          <a:xfrm>
            <a:off x="8783432" y="3070090"/>
            <a:ext cx="5605811" cy="5520008"/>
          </a:xfrm>
          <a:prstGeom prst="ellipse">
            <a:avLst/>
          </a:prstGeom>
          <a:solidFill>
            <a:schemeClr val="accent5">
              <a:lumMod val="20000"/>
              <a:lumOff val="80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B37CDB4-FEEF-FDF3-E66B-C53812191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595" y="5702669"/>
            <a:ext cx="12122404" cy="39376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1600" dirty="0"/>
              <a:t>2. Poradnia </a:t>
            </a:r>
            <a:r>
              <a:rPr lang="pl-PL" sz="1600" dirty="0" err="1"/>
              <a:t>Psychologiczno</a:t>
            </a:r>
            <a:r>
              <a:rPr lang="pl-PL" sz="1600" dirty="0"/>
              <a:t> - Pedagogiczna w Międzychodzie z wyremontowanymi pomieszczeniami.</a:t>
            </a:r>
          </a:p>
          <a:p>
            <a:pPr marL="0" indent="0">
              <a:buNone/>
            </a:pPr>
            <a:br>
              <a:rPr lang="pl-PL" sz="1600" dirty="0"/>
            </a:br>
            <a:br>
              <a:rPr lang="pl-PL" sz="1600" dirty="0"/>
            </a:br>
            <a:r>
              <a:rPr lang="pl-PL" sz="1600" dirty="0"/>
              <a:t>Wartość zadania 4.100.00,00 zł, z czego 98% to dofinansowanie z Rządowego Programu Funduszu Inwestycji Strategicznych Polski Ład </a:t>
            </a:r>
          </a:p>
        </p:txBody>
      </p:sp>
      <p:sp>
        <p:nvSpPr>
          <p:cNvPr id="13" name="Owal 12">
            <a:extLst>
              <a:ext uri="{FF2B5EF4-FFF2-40B4-BE49-F238E27FC236}">
                <a16:creationId xmlns:a16="http://schemas.microsoft.com/office/drawing/2014/main" id="{6012F917-D3F4-46F4-1DD2-607C31044DDA}"/>
              </a:ext>
            </a:extLst>
          </p:cNvPr>
          <p:cNvSpPr/>
          <p:nvPr/>
        </p:nvSpPr>
        <p:spPr>
          <a:xfrm>
            <a:off x="-1194317" y="-860384"/>
            <a:ext cx="2904067" cy="2859617"/>
          </a:xfrm>
          <a:prstGeom prst="ellipse">
            <a:avLst/>
          </a:prstGeom>
          <a:solidFill>
            <a:srgbClr val="0E3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4" name="Owal 13">
            <a:extLst>
              <a:ext uri="{FF2B5EF4-FFF2-40B4-BE49-F238E27FC236}">
                <a16:creationId xmlns:a16="http://schemas.microsoft.com/office/drawing/2014/main" id="{947A5150-19B0-BBA4-FB33-0E6572C1C5AC}"/>
              </a:ext>
            </a:extLst>
          </p:cNvPr>
          <p:cNvSpPr/>
          <p:nvPr/>
        </p:nvSpPr>
        <p:spPr>
          <a:xfrm>
            <a:off x="-166691" y="1432504"/>
            <a:ext cx="1672136" cy="1792238"/>
          </a:xfrm>
          <a:prstGeom prst="ellipse">
            <a:avLst/>
          </a:prstGeom>
          <a:solidFill>
            <a:srgbClr val="B1D7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5" name="Grafika 14">
            <a:extLst>
              <a:ext uri="{FF2B5EF4-FFF2-40B4-BE49-F238E27FC236}">
                <a16:creationId xmlns:a16="http://schemas.microsoft.com/office/drawing/2014/main" id="{EE8016D9-826F-768D-1FBE-1AFEACA755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596" y="1583341"/>
            <a:ext cx="1244192" cy="1187638"/>
          </a:xfrm>
          <a:prstGeom prst="rect">
            <a:avLst/>
          </a:prstGeom>
        </p:spPr>
      </p:pic>
      <p:sp>
        <p:nvSpPr>
          <p:cNvPr id="16" name="Owal 15">
            <a:extLst>
              <a:ext uri="{FF2B5EF4-FFF2-40B4-BE49-F238E27FC236}">
                <a16:creationId xmlns:a16="http://schemas.microsoft.com/office/drawing/2014/main" id="{04499BF1-FD97-59F6-F574-BE2CB16CDFAA}"/>
              </a:ext>
            </a:extLst>
          </p:cNvPr>
          <p:cNvSpPr/>
          <p:nvPr/>
        </p:nvSpPr>
        <p:spPr>
          <a:xfrm>
            <a:off x="749214" y="1105558"/>
            <a:ext cx="756231" cy="744656"/>
          </a:xfrm>
          <a:prstGeom prst="ellipse">
            <a:avLst/>
          </a:prstGeom>
          <a:solidFill>
            <a:srgbClr val="F8F2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5" name="Picture 17" descr="Brak dostępnego opisu zdjęcia.">
            <a:extLst>
              <a:ext uri="{FF2B5EF4-FFF2-40B4-BE49-F238E27FC236}">
                <a16:creationId xmlns:a16="http://schemas.microsoft.com/office/drawing/2014/main" id="{E1417A01-7BE5-70C1-18CF-2228FF7702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9" t="6301" b="8505"/>
          <a:stretch>
            <a:fillRect/>
          </a:stretch>
        </p:blipFill>
        <p:spPr bwMode="auto">
          <a:xfrm>
            <a:off x="3935378" y="1155331"/>
            <a:ext cx="4390839" cy="3394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3258DF53-5A97-18F5-2919-20EC95910A3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4267" y="691818"/>
            <a:ext cx="3758137" cy="5010851"/>
          </a:xfrm>
          <a:prstGeom prst="rect">
            <a:avLst/>
          </a:prstGeom>
        </p:spPr>
      </p:pic>
      <p:sp>
        <p:nvSpPr>
          <p:cNvPr id="10" name="AutoShape 2">
            <a:extLst>
              <a:ext uri="{FF2B5EF4-FFF2-40B4-BE49-F238E27FC236}">
                <a16:creationId xmlns:a16="http://schemas.microsoft.com/office/drawing/2014/main" id="{F19709E2-1977-9302-EAAA-4CC0544B0A9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11" name="AutoShape 4">
            <a:extLst>
              <a:ext uri="{FF2B5EF4-FFF2-40B4-BE49-F238E27FC236}">
                <a16:creationId xmlns:a16="http://schemas.microsoft.com/office/drawing/2014/main" id="{93367FEE-8010-5901-395F-78E4B58502A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grpSp>
        <p:nvGrpSpPr>
          <p:cNvPr id="24" name="Grupa 23">
            <a:extLst>
              <a:ext uri="{FF2B5EF4-FFF2-40B4-BE49-F238E27FC236}">
                <a16:creationId xmlns:a16="http://schemas.microsoft.com/office/drawing/2014/main" id="{CC15F032-88D5-81E6-F350-EF11BC65768B}"/>
              </a:ext>
            </a:extLst>
          </p:cNvPr>
          <p:cNvGrpSpPr/>
          <p:nvPr/>
        </p:nvGrpSpPr>
        <p:grpSpPr>
          <a:xfrm rot="1949154">
            <a:off x="3387312" y="1120436"/>
            <a:ext cx="1224339" cy="423165"/>
            <a:chOff x="7622428" y="1192642"/>
            <a:chExt cx="1253573" cy="461555"/>
          </a:xfrm>
        </p:grpSpPr>
        <p:sp>
          <p:nvSpPr>
            <p:cNvPr id="25" name="Strzałka: w prawo z wcięciem 24">
              <a:extLst>
                <a:ext uri="{FF2B5EF4-FFF2-40B4-BE49-F238E27FC236}">
                  <a16:creationId xmlns:a16="http://schemas.microsoft.com/office/drawing/2014/main" id="{154AC907-20C8-DB4C-56A7-43A367C01F51}"/>
                </a:ext>
              </a:extLst>
            </p:cNvPr>
            <p:cNvSpPr/>
            <p:nvPr/>
          </p:nvSpPr>
          <p:spPr>
            <a:xfrm>
              <a:off x="8188023" y="1192642"/>
              <a:ext cx="687978" cy="461555"/>
            </a:xfrm>
            <a:prstGeom prst="notchedRightArrow">
              <a:avLst/>
            </a:prstGeom>
            <a:solidFill>
              <a:srgbClr val="0E3B9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26" name="Strzałka: w prawo z wcięciem 25">
              <a:extLst>
                <a:ext uri="{FF2B5EF4-FFF2-40B4-BE49-F238E27FC236}">
                  <a16:creationId xmlns:a16="http://schemas.microsoft.com/office/drawing/2014/main" id="{4A29CCEB-E43D-F62A-A207-36931E1B42E2}"/>
                </a:ext>
              </a:extLst>
            </p:cNvPr>
            <p:cNvSpPr/>
            <p:nvPr/>
          </p:nvSpPr>
          <p:spPr>
            <a:xfrm>
              <a:off x="7920234" y="1192642"/>
              <a:ext cx="687978" cy="461555"/>
            </a:xfrm>
            <a:prstGeom prst="notchedRightArrow">
              <a:avLst/>
            </a:prstGeom>
            <a:solidFill>
              <a:srgbClr val="B1D76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27" name="Strzałka: w prawo z wcięciem 26">
              <a:extLst>
                <a:ext uri="{FF2B5EF4-FFF2-40B4-BE49-F238E27FC236}">
                  <a16:creationId xmlns:a16="http://schemas.microsoft.com/office/drawing/2014/main" id="{91A0B9ED-75D2-833B-17B0-1BA0D785B95A}"/>
                </a:ext>
              </a:extLst>
            </p:cNvPr>
            <p:cNvSpPr/>
            <p:nvPr/>
          </p:nvSpPr>
          <p:spPr>
            <a:xfrm>
              <a:off x="7622428" y="1192642"/>
              <a:ext cx="687978" cy="461555"/>
            </a:xfrm>
            <a:prstGeom prst="notchedRightArrow">
              <a:avLst/>
            </a:prstGeom>
            <a:solidFill>
              <a:srgbClr val="F8F28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grpSp>
        <p:nvGrpSpPr>
          <p:cNvPr id="28" name="Grupa 27">
            <a:extLst>
              <a:ext uri="{FF2B5EF4-FFF2-40B4-BE49-F238E27FC236}">
                <a16:creationId xmlns:a16="http://schemas.microsoft.com/office/drawing/2014/main" id="{941048EF-8D1D-BBB7-15E0-85E53CE667D6}"/>
              </a:ext>
            </a:extLst>
          </p:cNvPr>
          <p:cNvGrpSpPr/>
          <p:nvPr/>
        </p:nvGrpSpPr>
        <p:grpSpPr>
          <a:xfrm rot="1949154">
            <a:off x="7733072" y="4586817"/>
            <a:ext cx="1224339" cy="423165"/>
            <a:chOff x="7622428" y="1192642"/>
            <a:chExt cx="1253573" cy="461555"/>
          </a:xfrm>
        </p:grpSpPr>
        <p:sp>
          <p:nvSpPr>
            <p:cNvPr id="29" name="Strzałka: w prawo z wcięciem 28">
              <a:extLst>
                <a:ext uri="{FF2B5EF4-FFF2-40B4-BE49-F238E27FC236}">
                  <a16:creationId xmlns:a16="http://schemas.microsoft.com/office/drawing/2014/main" id="{6873B7EE-8598-81A0-C651-6836AEE84B40}"/>
                </a:ext>
              </a:extLst>
            </p:cNvPr>
            <p:cNvSpPr/>
            <p:nvPr/>
          </p:nvSpPr>
          <p:spPr>
            <a:xfrm>
              <a:off x="8188023" y="1192642"/>
              <a:ext cx="687978" cy="461555"/>
            </a:xfrm>
            <a:prstGeom prst="notchedRightArrow">
              <a:avLst/>
            </a:prstGeom>
            <a:solidFill>
              <a:srgbClr val="0E3B9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30" name="Strzałka: w prawo z wcięciem 29">
              <a:extLst>
                <a:ext uri="{FF2B5EF4-FFF2-40B4-BE49-F238E27FC236}">
                  <a16:creationId xmlns:a16="http://schemas.microsoft.com/office/drawing/2014/main" id="{69A565A3-B819-7666-6D1A-0945393A3DBF}"/>
                </a:ext>
              </a:extLst>
            </p:cNvPr>
            <p:cNvSpPr/>
            <p:nvPr/>
          </p:nvSpPr>
          <p:spPr>
            <a:xfrm>
              <a:off x="7920234" y="1192642"/>
              <a:ext cx="687978" cy="461555"/>
            </a:xfrm>
            <a:prstGeom prst="notchedRightArrow">
              <a:avLst/>
            </a:prstGeom>
            <a:solidFill>
              <a:srgbClr val="B1D76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31" name="Strzałka: w prawo z wcięciem 30">
              <a:extLst>
                <a:ext uri="{FF2B5EF4-FFF2-40B4-BE49-F238E27FC236}">
                  <a16:creationId xmlns:a16="http://schemas.microsoft.com/office/drawing/2014/main" id="{504BABB5-5D88-AE81-5176-FABA4FDA4264}"/>
                </a:ext>
              </a:extLst>
            </p:cNvPr>
            <p:cNvSpPr/>
            <p:nvPr/>
          </p:nvSpPr>
          <p:spPr>
            <a:xfrm>
              <a:off x="7622428" y="1192642"/>
              <a:ext cx="687978" cy="461555"/>
            </a:xfrm>
            <a:prstGeom prst="notchedRightArrow">
              <a:avLst/>
            </a:prstGeom>
            <a:solidFill>
              <a:srgbClr val="F8F28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</p:spTree>
    <p:extLst>
      <p:ext uri="{BB962C8B-B14F-4D97-AF65-F5344CB8AC3E}">
        <p14:creationId xmlns:p14="http://schemas.microsoft.com/office/powerpoint/2010/main" val="30736379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2B4433-94E7-4FCA-52C3-4668672D51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wal 13">
            <a:extLst>
              <a:ext uri="{FF2B5EF4-FFF2-40B4-BE49-F238E27FC236}">
                <a16:creationId xmlns:a16="http://schemas.microsoft.com/office/drawing/2014/main" id="{8F14BFAD-66FE-1D59-830B-BF555FBF131C}"/>
              </a:ext>
            </a:extLst>
          </p:cNvPr>
          <p:cNvSpPr/>
          <p:nvPr/>
        </p:nvSpPr>
        <p:spPr>
          <a:xfrm>
            <a:off x="8783432" y="3070090"/>
            <a:ext cx="5605811" cy="5520008"/>
          </a:xfrm>
          <a:prstGeom prst="ellipse">
            <a:avLst/>
          </a:prstGeom>
          <a:solidFill>
            <a:schemeClr val="accent5">
              <a:lumMod val="20000"/>
              <a:lumOff val="80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364BADA-2FF2-68EB-B14F-5A89BD70F8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597" y="6031341"/>
            <a:ext cx="12122403" cy="39376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1600" dirty="0"/>
              <a:t>Przekazanie aut firmy MAN za łączną kwotę 616 968 zł dla Domu Pomocy Społecznej w Łężeczkach i Domu Pomocy Społecznej Piłka-</a:t>
            </a:r>
            <a:r>
              <a:rPr lang="pl-PL" sz="1600" dirty="0" err="1"/>
              <a:t>Zamyślin</a:t>
            </a:r>
            <a:endParaRPr lang="pl-PL" sz="1600" dirty="0"/>
          </a:p>
          <a:p>
            <a:pPr marL="0" indent="0" algn="ctr">
              <a:buNone/>
            </a:pPr>
            <a:r>
              <a:rPr lang="pl-PL" sz="1600" dirty="0"/>
              <a:t>Dofinansowanie z Państwowego Funduszu Rehabilitacji Osób Niepełnosprawnych w kwocie 288 000 zł. </a:t>
            </a:r>
          </a:p>
        </p:txBody>
      </p:sp>
      <p:pic>
        <p:nvPicPr>
          <p:cNvPr id="16386" name="Picture 2" descr="Brak dostępnego opisu zdjęcia.">
            <a:extLst>
              <a:ext uri="{FF2B5EF4-FFF2-40B4-BE49-F238E27FC236}">
                <a16:creationId xmlns:a16="http://schemas.microsoft.com/office/drawing/2014/main" id="{AB53AD1A-6848-37C7-DAA9-46E223540E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3071" y="272963"/>
            <a:ext cx="7231429" cy="5423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Owal 9">
            <a:extLst>
              <a:ext uri="{FF2B5EF4-FFF2-40B4-BE49-F238E27FC236}">
                <a16:creationId xmlns:a16="http://schemas.microsoft.com/office/drawing/2014/main" id="{B8A329AF-D4AF-B6D0-6E9B-AD134C8FE6E6}"/>
              </a:ext>
            </a:extLst>
          </p:cNvPr>
          <p:cNvSpPr/>
          <p:nvPr/>
        </p:nvSpPr>
        <p:spPr>
          <a:xfrm>
            <a:off x="-1194317" y="-860384"/>
            <a:ext cx="2904067" cy="2859617"/>
          </a:xfrm>
          <a:prstGeom prst="ellipse">
            <a:avLst/>
          </a:prstGeom>
          <a:solidFill>
            <a:srgbClr val="0E3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Owal 10">
            <a:extLst>
              <a:ext uri="{FF2B5EF4-FFF2-40B4-BE49-F238E27FC236}">
                <a16:creationId xmlns:a16="http://schemas.microsoft.com/office/drawing/2014/main" id="{CF5096BB-DDAE-4EF4-3305-E441E99699E9}"/>
              </a:ext>
            </a:extLst>
          </p:cNvPr>
          <p:cNvSpPr/>
          <p:nvPr/>
        </p:nvSpPr>
        <p:spPr>
          <a:xfrm>
            <a:off x="-166691" y="1432504"/>
            <a:ext cx="1672136" cy="1792238"/>
          </a:xfrm>
          <a:prstGeom prst="ellipse">
            <a:avLst/>
          </a:prstGeom>
          <a:solidFill>
            <a:srgbClr val="B1D7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2" name="Grafika 11">
            <a:extLst>
              <a:ext uri="{FF2B5EF4-FFF2-40B4-BE49-F238E27FC236}">
                <a16:creationId xmlns:a16="http://schemas.microsoft.com/office/drawing/2014/main" id="{2878CB02-20AB-0394-412C-B0C778F507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596" y="1583341"/>
            <a:ext cx="1244192" cy="1187638"/>
          </a:xfrm>
          <a:prstGeom prst="rect">
            <a:avLst/>
          </a:prstGeom>
        </p:spPr>
      </p:pic>
      <p:sp>
        <p:nvSpPr>
          <p:cNvPr id="13" name="Owal 12">
            <a:extLst>
              <a:ext uri="{FF2B5EF4-FFF2-40B4-BE49-F238E27FC236}">
                <a16:creationId xmlns:a16="http://schemas.microsoft.com/office/drawing/2014/main" id="{7FEAE8E7-431A-CDCB-5ADE-F1687828CD5D}"/>
              </a:ext>
            </a:extLst>
          </p:cNvPr>
          <p:cNvSpPr/>
          <p:nvPr/>
        </p:nvSpPr>
        <p:spPr>
          <a:xfrm>
            <a:off x="749214" y="1105558"/>
            <a:ext cx="756231" cy="744656"/>
          </a:xfrm>
          <a:prstGeom prst="ellipse">
            <a:avLst/>
          </a:prstGeom>
          <a:solidFill>
            <a:srgbClr val="F8F2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529453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18B674-2907-C64F-DF86-4452B951EE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wal 11">
            <a:extLst>
              <a:ext uri="{FF2B5EF4-FFF2-40B4-BE49-F238E27FC236}">
                <a16:creationId xmlns:a16="http://schemas.microsoft.com/office/drawing/2014/main" id="{45E24659-C1B2-6B4C-B6B6-8AD3AD38171E}"/>
              </a:ext>
            </a:extLst>
          </p:cNvPr>
          <p:cNvSpPr/>
          <p:nvPr/>
        </p:nvSpPr>
        <p:spPr>
          <a:xfrm>
            <a:off x="8783432" y="3070090"/>
            <a:ext cx="5605811" cy="5520008"/>
          </a:xfrm>
          <a:prstGeom prst="ellipse">
            <a:avLst/>
          </a:prstGeom>
          <a:solidFill>
            <a:schemeClr val="accent5">
              <a:lumMod val="20000"/>
              <a:lumOff val="80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172E66F-F0E9-BC90-7000-F90F91D146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858" y="5929707"/>
            <a:ext cx="11880284" cy="355039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sz="1600" dirty="0"/>
              <a:t>Umowa z firmą GRAEB na „Przebudowa drogi powiatowej nr 1718P na odcinku ul. Gorzyckiej – od skrzyżowania z ul. Podgórną do wiaduktu nad linią kolejową” </a:t>
            </a:r>
          </a:p>
          <a:p>
            <a:pPr marL="0" indent="0" algn="ctr">
              <a:buNone/>
            </a:pPr>
            <a:r>
              <a:rPr lang="pl-PL" sz="1600" dirty="0"/>
              <a:t>Wartość inwestycji wyniosła 192.644,42 zł, z czego 80.000,00 zł stanowiło dofinansowanie ze środków Gminy Międzychód. </a:t>
            </a:r>
          </a:p>
          <a:p>
            <a:pPr marL="0" indent="0" algn="ctr">
              <a:buNone/>
            </a:pPr>
            <a:endParaRPr lang="pl-PL" sz="1600" dirty="0"/>
          </a:p>
        </p:txBody>
      </p:sp>
      <p:pic>
        <p:nvPicPr>
          <p:cNvPr id="32770" name="Picture 2" descr="Brak dostępnego opisu zdjęcia.">
            <a:extLst>
              <a:ext uri="{FF2B5EF4-FFF2-40B4-BE49-F238E27FC236}">
                <a16:creationId xmlns:a16="http://schemas.microsoft.com/office/drawing/2014/main" id="{72D283CC-2077-B0E2-F7F5-67B07FD790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511" y="365125"/>
            <a:ext cx="5551085" cy="5477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wal 7">
            <a:extLst>
              <a:ext uri="{FF2B5EF4-FFF2-40B4-BE49-F238E27FC236}">
                <a16:creationId xmlns:a16="http://schemas.microsoft.com/office/drawing/2014/main" id="{CB53E8AB-E8F6-E369-6CF5-CDB9D811649F}"/>
              </a:ext>
            </a:extLst>
          </p:cNvPr>
          <p:cNvSpPr/>
          <p:nvPr/>
        </p:nvSpPr>
        <p:spPr>
          <a:xfrm>
            <a:off x="-1194317" y="-860384"/>
            <a:ext cx="2904067" cy="2859617"/>
          </a:xfrm>
          <a:prstGeom prst="ellipse">
            <a:avLst/>
          </a:prstGeom>
          <a:solidFill>
            <a:srgbClr val="0E3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Owal 8">
            <a:extLst>
              <a:ext uri="{FF2B5EF4-FFF2-40B4-BE49-F238E27FC236}">
                <a16:creationId xmlns:a16="http://schemas.microsoft.com/office/drawing/2014/main" id="{243BB11A-D6D7-8A7B-F587-F4845BA734B8}"/>
              </a:ext>
            </a:extLst>
          </p:cNvPr>
          <p:cNvSpPr/>
          <p:nvPr/>
        </p:nvSpPr>
        <p:spPr>
          <a:xfrm>
            <a:off x="-166691" y="1432504"/>
            <a:ext cx="1672136" cy="1792238"/>
          </a:xfrm>
          <a:prstGeom prst="ellipse">
            <a:avLst/>
          </a:prstGeom>
          <a:solidFill>
            <a:srgbClr val="B1D7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0" name="Grafika 9">
            <a:extLst>
              <a:ext uri="{FF2B5EF4-FFF2-40B4-BE49-F238E27FC236}">
                <a16:creationId xmlns:a16="http://schemas.microsoft.com/office/drawing/2014/main" id="{EFDA8C67-2FEC-5235-B048-6DB4DCC278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596" y="1583341"/>
            <a:ext cx="1244192" cy="1187638"/>
          </a:xfrm>
          <a:prstGeom prst="rect">
            <a:avLst/>
          </a:prstGeom>
        </p:spPr>
      </p:pic>
      <p:sp>
        <p:nvSpPr>
          <p:cNvPr id="11" name="Owal 10">
            <a:extLst>
              <a:ext uri="{FF2B5EF4-FFF2-40B4-BE49-F238E27FC236}">
                <a16:creationId xmlns:a16="http://schemas.microsoft.com/office/drawing/2014/main" id="{5EF30CF1-F474-A5B1-D9AA-6DC559A7186D}"/>
              </a:ext>
            </a:extLst>
          </p:cNvPr>
          <p:cNvSpPr/>
          <p:nvPr/>
        </p:nvSpPr>
        <p:spPr>
          <a:xfrm>
            <a:off x="749214" y="1105558"/>
            <a:ext cx="756231" cy="744656"/>
          </a:xfrm>
          <a:prstGeom prst="ellipse">
            <a:avLst/>
          </a:prstGeom>
          <a:solidFill>
            <a:srgbClr val="F8F2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8194" name="Picture 2" descr="Brak dostępnego opisu zdjęcia.">
            <a:extLst>
              <a:ext uri="{FF2B5EF4-FFF2-40B4-BE49-F238E27FC236}">
                <a16:creationId xmlns:a16="http://schemas.microsoft.com/office/drawing/2014/main" id="{75EC3B7F-257B-25AD-19F4-A670178FD6B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95"/>
          <a:stretch>
            <a:fillRect/>
          </a:stretch>
        </p:blipFill>
        <p:spPr bwMode="auto">
          <a:xfrm>
            <a:off x="6313349" y="365125"/>
            <a:ext cx="5272988" cy="5477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upa 3">
            <a:extLst>
              <a:ext uri="{FF2B5EF4-FFF2-40B4-BE49-F238E27FC236}">
                <a16:creationId xmlns:a16="http://schemas.microsoft.com/office/drawing/2014/main" id="{97437625-6755-532C-29D3-F528EF7D61B8}"/>
              </a:ext>
            </a:extLst>
          </p:cNvPr>
          <p:cNvGrpSpPr/>
          <p:nvPr/>
        </p:nvGrpSpPr>
        <p:grpSpPr>
          <a:xfrm>
            <a:off x="5161736" y="4722410"/>
            <a:ext cx="2479324" cy="976774"/>
            <a:chOff x="7622428" y="1192642"/>
            <a:chExt cx="1253573" cy="461555"/>
          </a:xfrm>
        </p:grpSpPr>
        <p:sp>
          <p:nvSpPr>
            <p:cNvPr id="5" name="Strzałka: w prawo z wcięciem 4">
              <a:extLst>
                <a:ext uri="{FF2B5EF4-FFF2-40B4-BE49-F238E27FC236}">
                  <a16:creationId xmlns:a16="http://schemas.microsoft.com/office/drawing/2014/main" id="{46D09BA6-FD5A-1033-B293-FC28244DA180}"/>
                </a:ext>
              </a:extLst>
            </p:cNvPr>
            <p:cNvSpPr/>
            <p:nvPr/>
          </p:nvSpPr>
          <p:spPr>
            <a:xfrm>
              <a:off x="8188023" y="1192642"/>
              <a:ext cx="687978" cy="461555"/>
            </a:xfrm>
            <a:prstGeom prst="notchedRightArrow">
              <a:avLst/>
            </a:prstGeom>
            <a:solidFill>
              <a:srgbClr val="0E3B9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6" name="Strzałka: w prawo z wcięciem 5">
              <a:extLst>
                <a:ext uri="{FF2B5EF4-FFF2-40B4-BE49-F238E27FC236}">
                  <a16:creationId xmlns:a16="http://schemas.microsoft.com/office/drawing/2014/main" id="{75A65ACC-E39B-C4DD-95E5-6CF21E957DCE}"/>
                </a:ext>
              </a:extLst>
            </p:cNvPr>
            <p:cNvSpPr/>
            <p:nvPr/>
          </p:nvSpPr>
          <p:spPr>
            <a:xfrm>
              <a:off x="7920234" y="1192642"/>
              <a:ext cx="687978" cy="461555"/>
            </a:xfrm>
            <a:prstGeom prst="notchedRightArrow">
              <a:avLst/>
            </a:prstGeom>
            <a:solidFill>
              <a:srgbClr val="B1D76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7" name="Strzałka: w prawo z wcięciem 6">
              <a:extLst>
                <a:ext uri="{FF2B5EF4-FFF2-40B4-BE49-F238E27FC236}">
                  <a16:creationId xmlns:a16="http://schemas.microsoft.com/office/drawing/2014/main" id="{E6B6733C-997F-E102-37FB-15C0F467FCC4}"/>
                </a:ext>
              </a:extLst>
            </p:cNvPr>
            <p:cNvSpPr/>
            <p:nvPr/>
          </p:nvSpPr>
          <p:spPr>
            <a:xfrm>
              <a:off x="7622428" y="1192642"/>
              <a:ext cx="687978" cy="461555"/>
            </a:xfrm>
            <a:prstGeom prst="notchedRightArrow">
              <a:avLst/>
            </a:prstGeom>
            <a:solidFill>
              <a:srgbClr val="F8F28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</p:spTree>
    <p:extLst>
      <p:ext uri="{BB962C8B-B14F-4D97-AF65-F5344CB8AC3E}">
        <p14:creationId xmlns:p14="http://schemas.microsoft.com/office/powerpoint/2010/main" val="7306793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574063-BFA9-41EE-C201-AF0C5571EA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wal 12">
            <a:extLst>
              <a:ext uri="{FF2B5EF4-FFF2-40B4-BE49-F238E27FC236}">
                <a16:creationId xmlns:a16="http://schemas.microsoft.com/office/drawing/2014/main" id="{4F937B60-4566-D174-0F0E-E7EC688F18F1}"/>
              </a:ext>
            </a:extLst>
          </p:cNvPr>
          <p:cNvSpPr/>
          <p:nvPr/>
        </p:nvSpPr>
        <p:spPr>
          <a:xfrm>
            <a:off x="8783432" y="3070090"/>
            <a:ext cx="5605811" cy="5520008"/>
          </a:xfrm>
          <a:prstGeom prst="ellipse">
            <a:avLst/>
          </a:prstGeom>
          <a:solidFill>
            <a:schemeClr val="accent5">
              <a:lumMod val="20000"/>
              <a:lumOff val="80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4F0A4F3-7283-75B2-F1F3-42D17D9B47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194317" y="5425496"/>
            <a:ext cx="14178739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altLang="pl-PL" sz="1800" dirty="0"/>
              <a:t>Przekazanie karetki dla Szpitala Powiatowego w Międzychodzie.</a:t>
            </a:r>
          </a:p>
          <a:p>
            <a:pPr marL="0" indent="0" algn="ctr">
              <a:buNone/>
            </a:pPr>
            <a:r>
              <a:rPr lang="pl-PL" altLang="pl-PL" sz="1800" dirty="0"/>
              <a:t>Koszt zakupu: 1 086 764,22 zł</a:t>
            </a:r>
          </a:p>
          <a:p>
            <a:pPr marL="0" indent="0" algn="ctr">
              <a:buNone/>
            </a:pPr>
            <a:r>
              <a:rPr lang="pl-PL" altLang="pl-PL" sz="1800" dirty="0"/>
              <a:t>Dofinansowanie z Rządowego Programu Ochrony Ludności i Obrony Cywilnej 869 411, 37 zł</a:t>
            </a:r>
          </a:p>
          <a:p>
            <a:pPr marL="0" indent="0" algn="ctr">
              <a:buNone/>
            </a:pPr>
            <a:r>
              <a:rPr lang="pl-PL" altLang="pl-PL" sz="1800" dirty="0"/>
              <a:t>Wkład finansowy Powiatu Międzychodzkiego wyniósł 217 352,85 zł</a:t>
            </a:r>
          </a:p>
        </p:txBody>
      </p:sp>
      <p:pic>
        <p:nvPicPr>
          <p:cNvPr id="6148" name="Picture 4" descr="1️⃣">
            <a:extLst>
              <a:ext uri="{FF2B5EF4-FFF2-40B4-BE49-F238E27FC236}">
                <a16:creationId xmlns:a16="http://schemas.microsoft.com/office/drawing/2014/main" id="{10A95C30-E441-5721-C8CF-7EA5D2CEEE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71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2️⃣">
            <a:extLst>
              <a:ext uri="{FF2B5EF4-FFF2-40B4-BE49-F238E27FC236}">
                <a16:creationId xmlns:a16="http://schemas.microsoft.com/office/drawing/2014/main" id="{FF97457E-6237-2803-9641-A0E9C9E79C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285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2" name="Picture 2" descr="Może być zdjęciem przedstawiającym karetka pogotowia, furgonetka i tekst">
            <a:extLst>
              <a:ext uri="{FF2B5EF4-FFF2-40B4-BE49-F238E27FC236}">
                <a16:creationId xmlns:a16="http://schemas.microsoft.com/office/drawing/2014/main" id="{118B2256-FCD9-91BF-596B-41A7BD8B445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90" t="4639" r="590" b="5282"/>
          <a:stretch>
            <a:fillRect/>
          </a:stretch>
        </p:blipFill>
        <p:spPr bwMode="auto">
          <a:xfrm>
            <a:off x="2081161" y="113840"/>
            <a:ext cx="8029677" cy="5314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Owal 8">
            <a:extLst>
              <a:ext uri="{FF2B5EF4-FFF2-40B4-BE49-F238E27FC236}">
                <a16:creationId xmlns:a16="http://schemas.microsoft.com/office/drawing/2014/main" id="{9C398CD2-DDD2-32A2-25FE-403D43C8C594}"/>
              </a:ext>
            </a:extLst>
          </p:cNvPr>
          <p:cNvSpPr/>
          <p:nvPr/>
        </p:nvSpPr>
        <p:spPr>
          <a:xfrm>
            <a:off x="-1194317" y="-860384"/>
            <a:ext cx="2904067" cy="2859617"/>
          </a:xfrm>
          <a:prstGeom prst="ellipse">
            <a:avLst/>
          </a:prstGeom>
          <a:solidFill>
            <a:srgbClr val="0E3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Owal 9">
            <a:extLst>
              <a:ext uri="{FF2B5EF4-FFF2-40B4-BE49-F238E27FC236}">
                <a16:creationId xmlns:a16="http://schemas.microsoft.com/office/drawing/2014/main" id="{6418F2DB-5FBD-BB81-6D93-9375DCEBA971}"/>
              </a:ext>
            </a:extLst>
          </p:cNvPr>
          <p:cNvSpPr/>
          <p:nvPr/>
        </p:nvSpPr>
        <p:spPr>
          <a:xfrm>
            <a:off x="-166691" y="1432504"/>
            <a:ext cx="1672136" cy="1792238"/>
          </a:xfrm>
          <a:prstGeom prst="ellipse">
            <a:avLst/>
          </a:prstGeom>
          <a:solidFill>
            <a:srgbClr val="B1D7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1" name="Grafika 10">
            <a:extLst>
              <a:ext uri="{FF2B5EF4-FFF2-40B4-BE49-F238E27FC236}">
                <a16:creationId xmlns:a16="http://schemas.microsoft.com/office/drawing/2014/main" id="{BFF50817-89A9-62E3-230F-C2D90639090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9596" y="1583341"/>
            <a:ext cx="1244192" cy="1187638"/>
          </a:xfrm>
          <a:prstGeom prst="rect">
            <a:avLst/>
          </a:prstGeom>
        </p:spPr>
      </p:pic>
      <p:sp>
        <p:nvSpPr>
          <p:cNvPr id="12" name="Owal 11">
            <a:extLst>
              <a:ext uri="{FF2B5EF4-FFF2-40B4-BE49-F238E27FC236}">
                <a16:creationId xmlns:a16="http://schemas.microsoft.com/office/drawing/2014/main" id="{11CBEB8F-2DD8-0D2D-67F2-CCDE5354DABD}"/>
              </a:ext>
            </a:extLst>
          </p:cNvPr>
          <p:cNvSpPr/>
          <p:nvPr/>
        </p:nvSpPr>
        <p:spPr>
          <a:xfrm>
            <a:off x="749214" y="1105558"/>
            <a:ext cx="756231" cy="744656"/>
          </a:xfrm>
          <a:prstGeom prst="ellipse">
            <a:avLst/>
          </a:prstGeom>
          <a:solidFill>
            <a:srgbClr val="F8F2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995868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33D009-D7F7-FF31-A300-A70867EF23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wal 11">
            <a:extLst>
              <a:ext uri="{FF2B5EF4-FFF2-40B4-BE49-F238E27FC236}">
                <a16:creationId xmlns:a16="http://schemas.microsoft.com/office/drawing/2014/main" id="{69EB33FE-7809-2985-8074-E932FA9E67AE}"/>
              </a:ext>
            </a:extLst>
          </p:cNvPr>
          <p:cNvSpPr/>
          <p:nvPr/>
        </p:nvSpPr>
        <p:spPr>
          <a:xfrm>
            <a:off x="8783432" y="3070090"/>
            <a:ext cx="5605811" cy="5520008"/>
          </a:xfrm>
          <a:prstGeom prst="ellipse">
            <a:avLst/>
          </a:prstGeom>
          <a:solidFill>
            <a:schemeClr val="accent5">
              <a:lumMod val="20000"/>
              <a:lumOff val="80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D0920CE-D022-B8D2-478D-66CD82C514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29067" y="1583341"/>
            <a:ext cx="4324733" cy="435133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pl-PL" altLang="pl-PL" dirty="0"/>
              <a:t>Przekazanie nowych pojazdów dla Komendy Powiatowej Państwowej Straży Pożarnej w Międzychodzie.</a:t>
            </a:r>
          </a:p>
          <a:p>
            <a:pPr marL="0" indent="0">
              <a:buNone/>
            </a:pPr>
            <a:endParaRPr lang="pl-PL" altLang="pl-PL" dirty="0"/>
          </a:p>
          <a:p>
            <a:pPr marL="0" indent="0">
              <a:buNone/>
            </a:pPr>
            <a:r>
              <a:rPr lang="pl-PL" altLang="pl-PL" dirty="0"/>
              <a:t>1️⃣ Średniego samochodu ratowniczo – gaśniczego z funkcja dostarczania wody do celów bytowych o wartości 1 999 980,00 zł</a:t>
            </a:r>
          </a:p>
          <a:p>
            <a:pPr marL="0" indent="0">
              <a:buNone/>
            </a:pPr>
            <a:r>
              <a:rPr lang="pl-PL" altLang="pl-PL" dirty="0"/>
              <a:t>2️⃣ Zakup ładowarki z platforma roboczą </a:t>
            </a:r>
            <a:br>
              <a:rPr lang="pl-PL" altLang="pl-PL" dirty="0"/>
            </a:br>
            <a:r>
              <a:rPr lang="pl-PL" altLang="pl-PL" dirty="0"/>
              <a:t>o wartości 809 340,00 zł</a:t>
            </a:r>
          </a:p>
          <a:p>
            <a:pPr marL="0" indent="0">
              <a:buNone/>
            </a:pPr>
            <a:r>
              <a:rPr lang="pl-PL" altLang="pl-PL" dirty="0"/>
              <a:t>3️⃣ Zakup mikrobusu do przewozu osób z możliwością wykorzystania podczas procesu ewakuacji ze strefy zagrożenia i wykorzystania w sytuacjach różnego rodzaju kryzysów o wartości 499 995,00 zł</a:t>
            </a:r>
          </a:p>
          <a:p>
            <a:pPr marL="0" indent="0">
              <a:buNone/>
            </a:pPr>
            <a:r>
              <a:rPr lang="pl-PL" altLang="pl-PL" dirty="0"/>
              <a:t>4️⃣ Pojazdu UTV z przyczepą </a:t>
            </a:r>
            <a:r>
              <a:rPr lang="pl-PL" altLang="pl-PL"/>
              <a:t>załadunkową </a:t>
            </a:r>
            <a:br>
              <a:rPr lang="pl-PL" altLang="pl-PL"/>
            </a:br>
            <a:r>
              <a:rPr lang="pl-PL" altLang="pl-PL"/>
              <a:t>i </a:t>
            </a:r>
            <a:r>
              <a:rPr lang="pl-PL" altLang="pl-PL" dirty="0"/>
              <a:t>transportową o wartości 249 900,00 zł</a:t>
            </a:r>
          </a:p>
          <a:p>
            <a:pPr marL="0" indent="0">
              <a:buNone/>
            </a:pPr>
            <a:r>
              <a:rPr lang="pl-PL" altLang="pl-PL" dirty="0"/>
              <a:t>5️⃣ Urządzenia do workowania piasku na przyczepie o wartości 80 000,00 zł</a:t>
            </a:r>
          </a:p>
        </p:txBody>
      </p:sp>
      <p:pic>
        <p:nvPicPr>
          <p:cNvPr id="6148" name="Picture 4" descr="1️⃣">
            <a:extLst>
              <a:ext uri="{FF2B5EF4-FFF2-40B4-BE49-F238E27FC236}">
                <a16:creationId xmlns:a16="http://schemas.microsoft.com/office/drawing/2014/main" id="{3A8D3103-813F-CB78-A6E1-CC7C1E74C2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71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2️⃣">
            <a:extLst>
              <a:ext uri="{FF2B5EF4-FFF2-40B4-BE49-F238E27FC236}">
                <a16:creationId xmlns:a16="http://schemas.microsoft.com/office/drawing/2014/main" id="{67B436CF-D701-0B6E-1DCA-82B5D95972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285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58" name="Picture 2" descr="Może być zdjęciem przedstawiającym karetka pogotowia i tekst">
            <a:extLst>
              <a:ext uri="{FF2B5EF4-FFF2-40B4-BE49-F238E27FC236}">
                <a16:creationId xmlns:a16="http://schemas.microsoft.com/office/drawing/2014/main" id="{B3547AD4-8D26-0673-2622-E60C7072C04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11"/>
          <a:stretch>
            <a:fillRect/>
          </a:stretch>
        </p:blipFill>
        <p:spPr bwMode="auto">
          <a:xfrm>
            <a:off x="749214" y="1258693"/>
            <a:ext cx="5869689" cy="5114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wal 7">
            <a:extLst>
              <a:ext uri="{FF2B5EF4-FFF2-40B4-BE49-F238E27FC236}">
                <a16:creationId xmlns:a16="http://schemas.microsoft.com/office/drawing/2014/main" id="{670A453F-B12A-A7F2-DA85-CABDF7BBB74F}"/>
              </a:ext>
            </a:extLst>
          </p:cNvPr>
          <p:cNvSpPr/>
          <p:nvPr/>
        </p:nvSpPr>
        <p:spPr>
          <a:xfrm>
            <a:off x="-1194317" y="-860384"/>
            <a:ext cx="2904067" cy="2859617"/>
          </a:xfrm>
          <a:prstGeom prst="ellipse">
            <a:avLst/>
          </a:prstGeom>
          <a:solidFill>
            <a:srgbClr val="0E3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Owal 8">
            <a:extLst>
              <a:ext uri="{FF2B5EF4-FFF2-40B4-BE49-F238E27FC236}">
                <a16:creationId xmlns:a16="http://schemas.microsoft.com/office/drawing/2014/main" id="{0AA5393D-7FCE-B8E1-786D-FCAF41E1E216}"/>
              </a:ext>
            </a:extLst>
          </p:cNvPr>
          <p:cNvSpPr/>
          <p:nvPr/>
        </p:nvSpPr>
        <p:spPr>
          <a:xfrm>
            <a:off x="-166691" y="1432504"/>
            <a:ext cx="1672136" cy="1792238"/>
          </a:xfrm>
          <a:prstGeom prst="ellipse">
            <a:avLst/>
          </a:prstGeom>
          <a:solidFill>
            <a:srgbClr val="B1D7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0" name="Grafika 9">
            <a:extLst>
              <a:ext uri="{FF2B5EF4-FFF2-40B4-BE49-F238E27FC236}">
                <a16:creationId xmlns:a16="http://schemas.microsoft.com/office/drawing/2014/main" id="{111CB4F1-44BC-516C-3899-D82AE89646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9596" y="1583341"/>
            <a:ext cx="1244192" cy="1187638"/>
          </a:xfrm>
          <a:prstGeom prst="rect">
            <a:avLst/>
          </a:prstGeom>
        </p:spPr>
      </p:pic>
      <p:sp>
        <p:nvSpPr>
          <p:cNvPr id="11" name="Owal 10">
            <a:extLst>
              <a:ext uri="{FF2B5EF4-FFF2-40B4-BE49-F238E27FC236}">
                <a16:creationId xmlns:a16="http://schemas.microsoft.com/office/drawing/2014/main" id="{B10C53DE-6945-B673-BC2E-43A566487CBB}"/>
              </a:ext>
            </a:extLst>
          </p:cNvPr>
          <p:cNvSpPr/>
          <p:nvPr/>
        </p:nvSpPr>
        <p:spPr>
          <a:xfrm>
            <a:off x="749214" y="1105558"/>
            <a:ext cx="756231" cy="744656"/>
          </a:xfrm>
          <a:prstGeom prst="ellipse">
            <a:avLst/>
          </a:prstGeom>
          <a:solidFill>
            <a:srgbClr val="F8F2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812929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ED5BBC-F0D1-0BCA-5F71-CBF91CB8FC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wal 12">
            <a:extLst>
              <a:ext uri="{FF2B5EF4-FFF2-40B4-BE49-F238E27FC236}">
                <a16:creationId xmlns:a16="http://schemas.microsoft.com/office/drawing/2014/main" id="{8DE47C4F-956B-1C63-EE5B-FA30AA01DBA9}"/>
              </a:ext>
            </a:extLst>
          </p:cNvPr>
          <p:cNvSpPr/>
          <p:nvPr/>
        </p:nvSpPr>
        <p:spPr>
          <a:xfrm>
            <a:off x="8783432" y="3070090"/>
            <a:ext cx="5605811" cy="5520008"/>
          </a:xfrm>
          <a:prstGeom prst="ellipse">
            <a:avLst/>
          </a:prstGeom>
          <a:solidFill>
            <a:schemeClr val="accent5">
              <a:lumMod val="20000"/>
              <a:lumOff val="80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CEF83EE-D052-779D-E20A-4256916F08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96200" y="857250"/>
            <a:ext cx="4426204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l-PL" altLang="pl-PL" sz="1600" dirty="0"/>
              <a:t>Przekazanie sprzętu dla Komendy Powiatowej Państwowej Straży Pożarnej w Międzychodzie.</a:t>
            </a:r>
          </a:p>
          <a:p>
            <a:pPr marL="0" indent="0">
              <a:buNone/>
            </a:pPr>
            <a:r>
              <a:rPr lang="pl-PL" altLang="pl-PL" sz="1600" dirty="0"/>
              <a:t>1️⃣ Namiotu pneumatycznego o wartości </a:t>
            </a:r>
            <a:br>
              <a:rPr lang="pl-PL" altLang="pl-PL" sz="1600" dirty="0"/>
            </a:br>
            <a:r>
              <a:rPr lang="pl-PL" altLang="pl-PL" sz="1600" dirty="0"/>
              <a:t>49 000,00 zł</a:t>
            </a:r>
          </a:p>
          <a:p>
            <a:pPr marL="0" indent="0">
              <a:buNone/>
            </a:pPr>
            <a:r>
              <a:rPr lang="pl-PL" altLang="pl-PL" sz="1600" dirty="0"/>
              <a:t>2️⃣ Zestawu sprzętu do wykonywania pomiarów </a:t>
            </a:r>
            <a:br>
              <a:rPr lang="pl-PL" altLang="pl-PL" sz="1600" dirty="0"/>
            </a:br>
            <a:r>
              <a:rPr lang="pl-PL" altLang="pl-PL" sz="1600" dirty="0"/>
              <a:t>i analiz technicznych o wartości 48 999,51 zł</a:t>
            </a:r>
          </a:p>
          <a:p>
            <a:pPr marL="0" indent="0">
              <a:buNone/>
            </a:pPr>
            <a:r>
              <a:rPr lang="pl-PL" altLang="pl-PL" sz="1600" dirty="0"/>
              <a:t>3️⃣ Motopomp szlamowych o wartości </a:t>
            </a:r>
            <a:br>
              <a:rPr lang="pl-PL" altLang="pl-PL" sz="1600" dirty="0"/>
            </a:br>
            <a:r>
              <a:rPr lang="pl-PL" altLang="pl-PL" sz="1600" dirty="0"/>
              <a:t>42 497,99 zł</a:t>
            </a:r>
          </a:p>
          <a:p>
            <a:pPr marL="0" indent="0">
              <a:buNone/>
            </a:pPr>
            <a:r>
              <a:rPr lang="pl-PL" altLang="pl-PL" sz="1600" dirty="0"/>
              <a:t>4️⃣ Agregatów prądotwórczych oraz sprzętu oświetleniowego o wartości 45 800,00 zł</a:t>
            </a:r>
          </a:p>
          <a:p>
            <a:pPr marL="0" indent="0">
              <a:buNone/>
            </a:pPr>
            <a:r>
              <a:rPr lang="pl-PL" altLang="pl-PL" sz="1600" dirty="0"/>
              <a:t>5️⃣ Sprężarki do napełniania butli powietrznych </a:t>
            </a:r>
            <a:br>
              <a:rPr lang="pl-PL" altLang="pl-PL" sz="1600" dirty="0"/>
            </a:br>
            <a:r>
              <a:rPr lang="pl-PL" altLang="pl-PL" sz="1600" dirty="0"/>
              <a:t>o wartości 99 992,85 zł</a:t>
            </a:r>
          </a:p>
          <a:p>
            <a:pPr marL="0" indent="0">
              <a:buNone/>
            </a:pPr>
            <a:r>
              <a:rPr lang="pl-PL" altLang="pl-PL" sz="1600" dirty="0"/>
              <a:t>6️⃣ Wyposażenia dla ratowników o wartości 88 164,58 zł</a:t>
            </a:r>
          </a:p>
          <a:p>
            <a:pPr marL="0" indent="0">
              <a:buNone/>
            </a:pPr>
            <a:r>
              <a:rPr lang="pl-PL" altLang="pl-PL" sz="1600" dirty="0"/>
              <a:t>7️⃣ Umundurowania specjalnego oraz wyposażenia osobistego o wartości 29 700,00 zł </a:t>
            </a:r>
          </a:p>
          <a:p>
            <a:pPr marL="0" indent="0">
              <a:buNone/>
            </a:pPr>
            <a:r>
              <a:rPr lang="pl-PL" altLang="pl-PL" sz="1600" dirty="0"/>
              <a:t>8️⃣  Zestawu </a:t>
            </a:r>
            <a:r>
              <a:rPr lang="pl-PL" altLang="pl-PL" sz="1600" dirty="0" err="1"/>
              <a:t>operacyjno</a:t>
            </a:r>
            <a:r>
              <a:rPr lang="pl-PL" altLang="pl-PL" sz="1600" dirty="0"/>
              <a:t> – szkoleniowego bezzałogowych statków  powietrznych o wartości 109 999,99 zł</a:t>
            </a:r>
          </a:p>
        </p:txBody>
      </p:sp>
      <p:pic>
        <p:nvPicPr>
          <p:cNvPr id="6148" name="Picture 4" descr="1️⃣">
            <a:extLst>
              <a:ext uri="{FF2B5EF4-FFF2-40B4-BE49-F238E27FC236}">
                <a16:creationId xmlns:a16="http://schemas.microsoft.com/office/drawing/2014/main" id="{30175240-54E0-5A6C-B132-335CFE5F26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71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2️⃣">
            <a:extLst>
              <a:ext uri="{FF2B5EF4-FFF2-40B4-BE49-F238E27FC236}">
                <a16:creationId xmlns:a16="http://schemas.microsoft.com/office/drawing/2014/main" id="{84DD68AA-D679-C57F-4816-7F1AB40C5B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285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91" name="Picture 11" descr="Może być zdjęciem przedstawiającym walizka, torba narzędziowa i tekst „3 PANSTWOWASTRAŻPOZARNA ERS”">
            <a:extLst>
              <a:ext uri="{FF2B5EF4-FFF2-40B4-BE49-F238E27FC236}">
                <a16:creationId xmlns:a16="http://schemas.microsoft.com/office/drawing/2014/main" id="{5BA6EE95-4054-D93F-DAEB-FE92E210F3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358" y="857250"/>
            <a:ext cx="6858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Owal 8">
            <a:extLst>
              <a:ext uri="{FF2B5EF4-FFF2-40B4-BE49-F238E27FC236}">
                <a16:creationId xmlns:a16="http://schemas.microsoft.com/office/drawing/2014/main" id="{D8E9B72A-ACD6-1500-2CE6-4E5DCC2C3A44}"/>
              </a:ext>
            </a:extLst>
          </p:cNvPr>
          <p:cNvSpPr/>
          <p:nvPr/>
        </p:nvSpPr>
        <p:spPr>
          <a:xfrm>
            <a:off x="-1194317" y="-860384"/>
            <a:ext cx="2904067" cy="2859617"/>
          </a:xfrm>
          <a:prstGeom prst="ellipse">
            <a:avLst/>
          </a:prstGeom>
          <a:solidFill>
            <a:srgbClr val="0E3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Owal 9">
            <a:extLst>
              <a:ext uri="{FF2B5EF4-FFF2-40B4-BE49-F238E27FC236}">
                <a16:creationId xmlns:a16="http://schemas.microsoft.com/office/drawing/2014/main" id="{BE81455A-0204-79C1-5BAA-12BBD7D5B708}"/>
              </a:ext>
            </a:extLst>
          </p:cNvPr>
          <p:cNvSpPr/>
          <p:nvPr/>
        </p:nvSpPr>
        <p:spPr>
          <a:xfrm>
            <a:off x="-166691" y="1432504"/>
            <a:ext cx="1672136" cy="1792238"/>
          </a:xfrm>
          <a:prstGeom prst="ellipse">
            <a:avLst/>
          </a:prstGeom>
          <a:solidFill>
            <a:srgbClr val="B1D7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1" name="Grafika 10">
            <a:extLst>
              <a:ext uri="{FF2B5EF4-FFF2-40B4-BE49-F238E27FC236}">
                <a16:creationId xmlns:a16="http://schemas.microsoft.com/office/drawing/2014/main" id="{281849F8-473C-BFD0-405C-7FD862106F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9596" y="1583341"/>
            <a:ext cx="1244192" cy="1187638"/>
          </a:xfrm>
          <a:prstGeom prst="rect">
            <a:avLst/>
          </a:prstGeom>
        </p:spPr>
      </p:pic>
      <p:sp>
        <p:nvSpPr>
          <p:cNvPr id="12" name="Owal 11">
            <a:extLst>
              <a:ext uri="{FF2B5EF4-FFF2-40B4-BE49-F238E27FC236}">
                <a16:creationId xmlns:a16="http://schemas.microsoft.com/office/drawing/2014/main" id="{BD179398-2D66-46E8-5F26-DCD62A44EE62}"/>
              </a:ext>
            </a:extLst>
          </p:cNvPr>
          <p:cNvSpPr/>
          <p:nvPr/>
        </p:nvSpPr>
        <p:spPr>
          <a:xfrm>
            <a:off x="749214" y="1105558"/>
            <a:ext cx="756231" cy="744656"/>
          </a:xfrm>
          <a:prstGeom prst="ellipse">
            <a:avLst/>
          </a:prstGeom>
          <a:solidFill>
            <a:srgbClr val="F8F2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601481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841FD3-CCF0-3B99-80D8-3DBE1AD9DD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wal 11">
            <a:extLst>
              <a:ext uri="{FF2B5EF4-FFF2-40B4-BE49-F238E27FC236}">
                <a16:creationId xmlns:a16="http://schemas.microsoft.com/office/drawing/2014/main" id="{B515F604-51D3-E4FE-39D7-0274D259CD1A}"/>
              </a:ext>
            </a:extLst>
          </p:cNvPr>
          <p:cNvSpPr/>
          <p:nvPr/>
        </p:nvSpPr>
        <p:spPr>
          <a:xfrm>
            <a:off x="8783432" y="3070090"/>
            <a:ext cx="5605811" cy="5520008"/>
          </a:xfrm>
          <a:prstGeom prst="ellipse">
            <a:avLst/>
          </a:prstGeom>
          <a:solidFill>
            <a:schemeClr val="accent5">
              <a:lumMod val="20000"/>
              <a:lumOff val="80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0C4DF74-3346-52BF-E1BB-1BE9F452CE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21350" y="6156384"/>
            <a:ext cx="1459828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altLang="pl-PL" sz="1800" dirty="0"/>
              <a:t>Przekazanie defibrylatora AED dla Liceum Ogólnokształcącego w Międzychodzie</a:t>
            </a:r>
          </a:p>
        </p:txBody>
      </p:sp>
      <p:pic>
        <p:nvPicPr>
          <p:cNvPr id="6148" name="Picture 4" descr="1️⃣">
            <a:extLst>
              <a:ext uri="{FF2B5EF4-FFF2-40B4-BE49-F238E27FC236}">
                <a16:creationId xmlns:a16="http://schemas.microsoft.com/office/drawing/2014/main" id="{75DB599B-079D-48B3-F6EF-C15E0BFEC2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71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2️⃣">
            <a:extLst>
              <a:ext uri="{FF2B5EF4-FFF2-40B4-BE49-F238E27FC236}">
                <a16:creationId xmlns:a16="http://schemas.microsoft.com/office/drawing/2014/main" id="{D54A55A5-2F7B-4C12-9976-9F05D599F5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285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86" name="Picture 2" descr="Brak dostępnego opisu zdjęcia.">
            <a:extLst>
              <a:ext uri="{FF2B5EF4-FFF2-40B4-BE49-F238E27FC236}">
                <a16:creationId xmlns:a16="http://schemas.microsoft.com/office/drawing/2014/main" id="{2247A41D-8C08-D204-4E78-9C98203591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1350" y="365125"/>
            <a:ext cx="7400091" cy="5508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wal 7">
            <a:extLst>
              <a:ext uri="{FF2B5EF4-FFF2-40B4-BE49-F238E27FC236}">
                <a16:creationId xmlns:a16="http://schemas.microsoft.com/office/drawing/2014/main" id="{0E65FBB5-4A8C-62B4-4D4A-BF82A1C96419}"/>
              </a:ext>
            </a:extLst>
          </p:cNvPr>
          <p:cNvSpPr/>
          <p:nvPr/>
        </p:nvSpPr>
        <p:spPr>
          <a:xfrm>
            <a:off x="-1194317" y="-860384"/>
            <a:ext cx="2904067" cy="2859617"/>
          </a:xfrm>
          <a:prstGeom prst="ellipse">
            <a:avLst/>
          </a:prstGeom>
          <a:solidFill>
            <a:srgbClr val="0E3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Owal 8">
            <a:extLst>
              <a:ext uri="{FF2B5EF4-FFF2-40B4-BE49-F238E27FC236}">
                <a16:creationId xmlns:a16="http://schemas.microsoft.com/office/drawing/2014/main" id="{1477304D-D7B7-2572-6DAF-86252E103A86}"/>
              </a:ext>
            </a:extLst>
          </p:cNvPr>
          <p:cNvSpPr/>
          <p:nvPr/>
        </p:nvSpPr>
        <p:spPr>
          <a:xfrm>
            <a:off x="-166691" y="1432504"/>
            <a:ext cx="1672136" cy="1792238"/>
          </a:xfrm>
          <a:prstGeom prst="ellipse">
            <a:avLst/>
          </a:prstGeom>
          <a:solidFill>
            <a:srgbClr val="B1D7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0" name="Grafika 9">
            <a:extLst>
              <a:ext uri="{FF2B5EF4-FFF2-40B4-BE49-F238E27FC236}">
                <a16:creationId xmlns:a16="http://schemas.microsoft.com/office/drawing/2014/main" id="{DCD4065E-985B-25CE-7AC2-4450DF41CCA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9596" y="1583341"/>
            <a:ext cx="1244192" cy="1187638"/>
          </a:xfrm>
          <a:prstGeom prst="rect">
            <a:avLst/>
          </a:prstGeom>
        </p:spPr>
      </p:pic>
      <p:sp>
        <p:nvSpPr>
          <p:cNvPr id="11" name="Owal 10">
            <a:extLst>
              <a:ext uri="{FF2B5EF4-FFF2-40B4-BE49-F238E27FC236}">
                <a16:creationId xmlns:a16="http://schemas.microsoft.com/office/drawing/2014/main" id="{3DF4B38C-7F9E-FBC6-3384-CCD50E9206A3}"/>
              </a:ext>
            </a:extLst>
          </p:cNvPr>
          <p:cNvSpPr/>
          <p:nvPr/>
        </p:nvSpPr>
        <p:spPr>
          <a:xfrm>
            <a:off x="749214" y="1105558"/>
            <a:ext cx="756231" cy="744656"/>
          </a:xfrm>
          <a:prstGeom prst="ellipse">
            <a:avLst/>
          </a:prstGeom>
          <a:solidFill>
            <a:srgbClr val="F8F2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063367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CB9E12-1208-FD71-4464-5797E9610F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DF51BB54-CEA2-E4E1-6BE5-1CE11136DB1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7442" y="0"/>
            <a:ext cx="13453240" cy="6858000"/>
          </a:xfrm>
          <a:prstGeom prst="rect">
            <a:avLst/>
          </a:prstGeom>
        </p:spPr>
      </p:pic>
      <p:sp>
        <p:nvSpPr>
          <p:cNvPr id="4" name="Owal 3">
            <a:extLst>
              <a:ext uri="{FF2B5EF4-FFF2-40B4-BE49-F238E27FC236}">
                <a16:creationId xmlns:a16="http://schemas.microsoft.com/office/drawing/2014/main" id="{1E9E940F-1086-8000-9968-AE3800816E5B}"/>
              </a:ext>
            </a:extLst>
          </p:cNvPr>
          <p:cNvSpPr/>
          <p:nvPr/>
        </p:nvSpPr>
        <p:spPr>
          <a:xfrm>
            <a:off x="-1194317" y="-860384"/>
            <a:ext cx="2904067" cy="2859617"/>
          </a:xfrm>
          <a:prstGeom prst="ellipse">
            <a:avLst/>
          </a:prstGeom>
          <a:solidFill>
            <a:srgbClr val="0E3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Owal 5">
            <a:extLst>
              <a:ext uri="{FF2B5EF4-FFF2-40B4-BE49-F238E27FC236}">
                <a16:creationId xmlns:a16="http://schemas.microsoft.com/office/drawing/2014/main" id="{313EF9FD-00E4-8B8D-13CB-86D9AB682E35}"/>
              </a:ext>
            </a:extLst>
          </p:cNvPr>
          <p:cNvSpPr/>
          <p:nvPr/>
        </p:nvSpPr>
        <p:spPr>
          <a:xfrm>
            <a:off x="-166691" y="1432504"/>
            <a:ext cx="1672136" cy="1792238"/>
          </a:xfrm>
          <a:prstGeom prst="ellipse">
            <a:avLst/>
          </a:prstGeom>
          <a:solidFill>
            <a:srgbClr val="B1D7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7" name="Grafika 6">
            <a:extLst>
              <a:ext uri="{FF2B5EF4-FFF2-40B4-BE49-F238E27FC236}">
                <a16:creationId xmlns:a16="http://schemas.microsoft.com/office/drawing/2014/main" id="{73FD318A-4CE9-39F9-8090-E85E0C174F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596" y="1583341"/>
            <a:ext cx="1244192" cy="1187638"/>
          </a:xfrm>
          <a:prstGeom prst="rect">
            <a:avLst/>
          </a:prstGeom>
        </p:spPr>
      </p:pic>
      <p:sp>
        <p:nvSpPr>
          <p:cNvPr id="8" name="Owal 7">
            <a:extLst>
              <a:ext uri="{FF2B5EF4-FFF2-40B4-BE49-F238E27FC236}">
                <a16:creationId xmlns:a16="http://schemas.microsoft.com/office/drawing/2014/main" id="{C50E1FDF-10F9-0B55-BF35-7D444F09045E}"/>
              </a:ext>
            </a:extLst>
          </p:cNvPr>
          <p:cNvSpPr/>
          <p:nvPr/>
        </p:nvSpPr>
        <p:spPr>
          <a:xfrm>
            <a:off x="749214" y="1105558"/>
            <a:ext cx="756231" cy="744656"/>
          </a:xfrm>
          <a:prstGeom prst="ellipse">
            <a:avLst/>
          </a:prstGeom>
          <a:solidFill>
            <a:srgbClr val="F8F2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Prostokąt: zaokrąglone rogi 2">
            <a:extLst>
              <a:ext uri="{FF2B5EF4-FFF2-40B4-BE49-F238E27FC236}">
                <a16:creationId xmlns:a16="http://schemas.microsoft.com/office/drawing/2014/main" id="{74C2B973-517C-39C2-E603-C4779B1200F8}"/>
              </a:ext>
            </a:extLst>
          </p:cNvPr>
          <p:cNvSpPr/>
          <p:nvPr/>
        </p:nvSpPr>
        <p:spPr>
          <a:xfrm>
            <a:off x="7658791" y="5822639"/>
            <a:ext cx="5878748" cy="551631"/>
          </a:xfrm>
          <a:prstGeom prst="roundRect">
            <a:avLst/>
          </a:prstGeom>
          <a:solidFill>
            <a:schemeClr val="lt1">
              <a:alpha val="72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pl-PL" sz="32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WYDARZENIA</a:t>
            </a:r>
          </a:p>
        </p:txBody>
      </p:sp>
      <p:sp>
        <p:nvSpPr>
          <p:cNvPr id="9" name="Prostokąt: zaokrąglone rogi 8">
            <a:extLst>
              <a:ext uri="{FF2B5EF4-FFF2-40B4-BE49-F238E27FC236}">
                <a16:creationId xmlns:a16="http://schemas.microsoft.com/office/drawing/2014/main" id="{924EE2E8-F1A2-611F-55EB-0518D1D98192}"/>
              </a:ext>
            </a:extLst>
          </p:cNvPr>
          <p:cNvSpPr/>
          <p:nvPr/>
        </p:nvSpPr>
        <p:spPr>
          <a:xfrm>
            <a:off x="8201919" y="5103971"/>
            <a:ext cx="4792493" cy="556803"/>
          </a:xfrm>
          <a:prstGeom prst="roundRect">
            <a:avLst/>
          </a:prstGeom>
          <a:solidFill>
            <a:schemeClr val="lt1">
              <a:alpha val="73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pl-PL" sz="32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OŚWIATA</a:t>
            </a:r>
          </a:p>
        </p:txBody>
      </p:sp>
      <p:sp>
        <p:nvSpPr>
          <p:cNvPr id="11" name="Prostokąt: zaokrąglone rogi 10">
            <a:extLst>
              <a:ext uri="{FF2B5EF4-FFF2-40B4-BE49-F238E27FC236}">
                <a16:creationId xmlns:a16="http://schemas.microsoft.com/office/drawing/2014/main" id="{402573CB-6C69-C78C-BC9C-C3706C69C530}"/>
              </a:ext>
            </a:extLst>
          </p:cNvPr>
          <p:cNvSpPr/>
          <p:nvPr/>
        </p:nvSpPr>
        <p:spPr>
          <a:xfrm>
            <a:off x="8676954" y="4385303"/>
            <a:ext cx="3842424" cy="556803"/>
          </a:xfrm>
          <a:prstGeom prst="roundRect">
            <a:avLst/>
          </a:prstGeom>
          <a:solidFill>
            <a:schemeClr val="lt1">
              <a:alpha val="72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pl-PL" sz="32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KULTURA</a:t>
            </a:r>
          </a:p>
        </p:txBody>
      </p:sp>
    </p:spTree>
    <p:extLst>
      <p:ext uri="{BB962C8B-B14F-4D97-AF65-F5344CB8AC3E}">
        <p14:creationId xmlns:p14="http://schemas.microsoft.com/office/powerpoint/2010/main" val="39367626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376C72-5BE3-714B-5D30-EB216E2748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E89B96E7-6800-8438-AF28-590CA4744B8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1648" y="0"/>
            <a:ext cx="13453240" cy="6858000"/>
          </a:xfrm>
          <a:prstGeom prst="rect">
            <a:avLst/>
          </a:prstGeom>
        </p:spPr>
      </p:pic>
      <p:sp>
        <p:nvSpPr>
          <p:cNvPr id="4" name="Owal 3">
            <a:extLst>
              <a:ext uri="{FF2B5EF4-FFF2-40B4-BE49-F238E27FC236}">
                <a16:creationId xmlns:a16="http://schemas.microsoft.com/office/drawing/2014/main" id="{3BAEC9FA-20BF-B8DC-52CE-1752EF1D08F2}"/>
              </a:ext>
            </a:extLst>
          </p:cNvPr>
          <p:cNvSpPr/>
          <p:nvPr/>
        </p:nvSpPr>
        <p:spPr>
          <a:xfrm>
            <a:off x="-1194317" y="-860384"/>
            <a:ext cx="2904067" cy="2859617"/>
          </a:xfrm>
          <a:prstGeom prst="ellipse">
            <a:avLst/>
          </a:prstGeom>
          <a:solidFill>
            <a:srgbClr val="0E3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Owal 5">
            <a:extLst>
              <a:ext uri="{FF2B5EF4-FFF2-40B4-BE49-F238E27FC236}">
                <a16:creationId xmlns:a16="http://schemas.microsoft.com/office/drawing/2014/main" id="{D0020BF5-699E-F52E-1806-CFB892EF0AC1}"/>
              </a:ext>
            </a:extLst>
          </p:cNvPr>
          <p:cNvSpPr/>
          <p:nvPr/>
        </p:nvSpPr>
        <p:spPr>
          <a:xfrm>
            <a:off x="-166691" y="1432504"/>
            <a:ext cx="1672136" cy="1792238"/>
          </a:xfrm>
          <a:prstGeom prst="ellipse">
            <a:avLst/>
          </a:prstGeom>
          <a:solidFill>
            <a:srgbClr val="B1D7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7" name="Grafika 6">
            <a:extLst>
              <a:ext uri="{FF2B5EF4-FFF2-40B4-BE49-F238E27FC236}">
                <a16:creationId xmlns:a16="http://schemas.microsoft.com/office/drawing/2014/main" id="{CA4F8FE1-6DB7-4866-ACE7-E5C532BAD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596" y="1583341"/>
            <a:ext cx="1244192" cy="1187638"/>
          </a:xfrm>
          <a:prstGeom prst="rect">
            <a:avLst/>
          </a:prstGeom>
        </p:spPr>
      </p:pic>
      <p:sp>
        <p:nvSpPr>
          <p:cNvPr id="8" name="Owal 7">
            <a:extLst>
              <a:ext uri="{FF2B5EF4-FFF2-40B4-BE49-F238E27FC236}">
                <a16:creationId xmlns:a16="http://schemas.microsoft.com/office/drawing/2014/main" id="{6E4FC6C2-B353-453A-92EE-22B1C7C85DE4}"/>
              </a:ext>
            </a:extLst>
          </p:cNvPr>
          <p:cNvSpPr/>
          <p:nvPr/>
        </p:nvSpPr>
        <p:spPr>
          <a:xfrm>
            <a:off x="749214" y="1105558"/>
            <a:ext cx="756231" cy="744656"/>
          </a:xfrm>
          <a:prstGeom prst="ellipse">
            <a:avLst/>
          </a:prstGeom>
          <a:solidFill>
            <a:srgbClr val="F8F2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Prostokąt: zaokrąglone rogi 2">
            <a:extLst>
              <a:ext uri="{FF2B5EF4-FFF2-40B4-BE49-F238E27FC236}">
                <a16:creationId xmlns:a16="http://schemas.microsoft.com/office/drawing/2014/main" id="{7723D5BC-E7FD-9D68-6022-591B1D839DA0}"/>
              </a:ext>
            </a:extLst>
          </p:cNvPr>
          <p:cNvSpPr/>
          <p:nvPr/>
        </p:nvSpPr>
        <p:spPr>
          <a:xfrm>
            <a:off x="6313252" y="5757333"/>
            <a:ext cx="6985812" cy="596787"/>
          </a:xfrm>
          <a:prstGeom prst="roundRect">
            <a:avLst/>
          </a:prstGeom>
          <a:solidFill>
            <a:schemeClr val="lt1">
              <a:alpha val="69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l-PL" sz="32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INWESTYCJE</a:t>
            </a:r>
          </a:p>
        </p:txBody>
      </p:sp>
    </p:spTree>
    <p:extLst>
      <p:ext uri="{BB962C8B-B14F-4D97-AF65-F5344CB8AC3E}">
        <p14:creationId xmlns:p14="http://schemas.microsoft.com/office/powerpoint/2010/main" val="20224480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A4AAAE-3A5C-C121-12AD-78601BA395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wal 11">
            <a:extLst>
              <a:ext uri="{FF2B5EF4-FFF2-40B4-BE49-F238E27FC236}">
                <a16:creationId xmlns:a16="http://schemas.microsoft.com/office/drawing/2014/main" id="{F4966EB1-7FAA-6527-EE90-BC3309B14F88}"/>
              </a:ext>
            </a:extLst>
          </p:cNvPr>
          <p:cNvSpPr/>
          <p:nvPr/>
        </p:nvSpPr>
        <p:spPr>
          <a:xfrm>
            <a:off x="8783432" y="3070090"/>
            <a:ext cx="5605811" cy="5520008"/>
          </a:xfrm>
          <a:prstGeom prst="ellipse">
            <a:avLst/>
          </a:prstGeom>
          <a:solidFill>
            <a:schemeClr val="accent5">
              <a:lumMod val="20000"/>
              <a:lumOff val="80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C786D484-5603-C370-2A7E-7FE4DBF32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0A9FF76-1473-3ECB-F493-90CA2D495C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9214" y="6240038"/>
            <a:ext cx="13722034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1800" dirty="0"/>
              <a:t>Spotkanie w Liceum Ogólnokształcącym w Międzychodzie w sprawie utworzenia klasy sportowej o profilu piłka nożna</a:t>
            </a:r>
          </a:p>
        </p:txBody>
      </p:sp>
      <p:pic>
        <p:nvPicPr>
          <p:cNvPr id="2050" name="Picture 2" descr="Brak dostępnego opisu zdjęcia.">
            <a:extLst>
              <a:ext uri="{FF2B5EF4-FFF2-40B4-BE49-F238E27FC236}">
                <a16:creationId xmlns:a16="http://schemas.microsoft.com/office/drawing/2014/main" id="{7081A79D-1EE7-4891-95B3-9761FF1485E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86"/>
          <a:stretch>
            <a:fillRect/>
          </a:stretch>
        </p:blipFill>
        <p:spPr bwMode="auto">
          <a:xfrm>
            <a:off x="1594431" y="538936"/>
            <a:ext cx="9132443" cy="5371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wal 7">
            <a:extLst>
              <a:ext uri="{FF2B5EF4-FFF2-40B4-BE49-F238E27FC236}">
                <a16:creationId xmlns:a16="http://schemas.microsoft.com/office/drawing/2014/main" id="{0351BE50-71E1-1E9E-E4E9-EE933D1F9C90}"/>
              </a:ext>
            </a:extLst>
          </p:cNvPr>
          <p:cNvSpPr/>
          <p:nvPr/>
        </p:nvSpPr>
        <p:spPr>
          <a:xfrm>
            <a:off x="-1194317" y="-860384"/>
            <a:ext cx="2904067" cy="2859617"/>
          </a:xfrm>
          <a:prstGeom prst="ellipse">
            <a:avLst/>
          </a:prstGeom>
          <a:solidFill>
            <a:srgbClr val="0E3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Owal 8">
            <a:extLst>
              <a:ext uri="{FF2B5EF4-FFF2-40B4-BE49-F238E27FC236}">
                <a16:creationId xmlns:a16="http://schemas.microsoft.com/office/drawing/2014/main" id="{BC589276-10B9-B3DC-4EA8-0FD3F937DDC3}"/>
              </a:ext>
            </a:extLst>
          </p:cNvPr>
          <p:cNvSpPr/>
          <p:nvPr/>
        </p:nvSpPr>
        <p:spPr>
          <a:xfrm>
            <a:off x="-166691" y="1432504"/>
            <a:ext cx="1672136" cy="1792238"/>
          </a:xfrm>
          <a:prstGeom prst="ellipse">
            <a:avLst/>
          </a:prstGeom>
          <a:solidFill>
            <a:srgbClr val="B1D7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0" name="Grafika 9">
            <a:extLst>
              <a:ext uri="{FF2B5EF4-FFF2-40B4-BE49-F238E27FC236}">
                <a16:creationId xmlns:a16="http://schemas.microsoft.com/office/drawing/2014/main" id="{E2F2EA66-8A58-08EB-F06A-3DFD15264B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596" y="1583341"/>
            <a:ext cx="1244192" cy="1187638"/>
          </a:xfrm>
          <a:prstGeom prst="rect">
            <a:avLst/>
          </a:prstGeom>
        </p:spPr>
      </p:pic>
      <p:sp>
        <p:nvSpPr>
          <p:cNvPr id="11" name="Owal 10">
            <a:extLst>
              <a:ext uri="{FF2B5EF4-FFF2-40B4-BE49-F238E27FC236}">
                <a16:creationId xmlns:a16="http://schemas.microsoft.com/office/drawing/2014/main" id="{4E961376-9CD6-46A1-0695-38D7ED44883F}"/>
              </a:ext>
            </a:extLst>
          </p:cNvPr>
          <p:cNvSpPr/>
          <p:nvPr/>
        </p:nvSpPr>
        <p:spPr>
          <a:xfrm>
            <a:off x="749214" y="1105558"/>
            <a:ext cx="756231" cy="744656"/>
          </a:xfrm>
          <a:prstGeom prst="ellipse">
            <a:avLst/>
          </a:prstGeom>
          <a:solidFill>
            <a:srgbClr val="F8F2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921249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355185-FEB8-7E31-8751-5D7B61BC22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wal 14">
            <a:extLst>
              <a:ext uri="{FF2B5EF4-FFF2-40B4-BE49-F238E27FC236}">
                <a16:creationId xmlns:a16="http://schemas.microsoft.com/office/drawing/2014/main" id="{8D2DE4A0-8A76-83EF-53F7-68AEF36D477B}"/>
              </a:ext>
            </a:extLst>
          </p:cNvPr>
          <p:cNvSpPr/>
          <p:nvPr/>
        </p:nvSpPr>
        <p:spPr>
          <a:xfrm>
            <a:off x="8783432" y="3070090"/>
            <a:ext cx="5605811" cy="5520008"/>
          </a:xfrm>
          <a:prstGeom prst="ellipse">
            <a:avLst/>
          </a:prstGeom>
          <a:solidFill>
            <a:schemeClr val="accent5">
              <a:lumMod val="20000"/>
              <a:lumOff val="80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0E5BCFC9-E399-E063-F645-D88BF4B344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4B50E0B-E677-7E8D-AF3A-42582AC971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204" y="5979919"/>
            <a:ext cx="12004796" cy="4351338"/>
          </a:xfrm>
        </p:spPr>
        <p:txBody>
          <a:bodyPr>
            <a:normAutofit/>
          </a:bodyPr>
          <a:lstStyle/>
          <a:p>
            <a:pPr marL="0" lv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pl-PL" sz="1800" dirty="0"/>
              <a:t>24 Powiatowy Konkurs Polonistyczny i Matematyczny pod patronatem Starosty Międzychodzkiego w Szkole Podstawowej </a:t>
            </a:r>
            <a:br>
              <a:rPr lang="pl-PL" sz="1800" dirty="0"/>
            </a:br>
            <a:r>
              <a:rPr lang="pl-PL" sz="1800" dirty="0"/>
              <a:t>nr 1 im. Miasta Stołecznego Warszawy w Międzychodzie</a:t>
            </a:r>
            <a:endParaRPr lang="pl-PL" altLang="pl-PL" sz="1800" dirty="0">
              <a:latin typeface="Arial" panose="020B0604020202020204" pitchFamily="34" charset="0"/>
            </a:endParaRPr>
          </a:p>
        </p:txBody>
      </p:sp>
      <p:pic>
        <p:nvPicPr>
          <p:cNvPr id="6148" name="Picture 4" descr="1️⃣">
            <a:extLst>
              <a:ext uri="{FF2B5EF4-FFF2-40B4-BE49-F238E27FC236}">
                <a16:creationId xmlns:a16="http://schemas.microsoft.com/office/drawing/2014/main" id="{A5E054B9-C07D-3907-4FEF-01754FE6AE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71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2️⃣">
            <a:extLst>
              <a:ext uri="{FF2B5EF4-FFF2-40B4-BE49-F238E27FC236}">
                <a16:creationId xmlns:a16="http://schemas.microsoft.com/office/drawing/2014/main" id="{0C69E42D-1B6B-6720-742B-14B1C64066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285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Brak dostępnego opisu zdjęcia.">
            <a:extLst>
              <a:ext uri="{FF2B5EF4-FFF2-40B4-BE49-F238E27FC236}">
                <a16:creationId xmlns:a16="http://schemas.microsoft.com/office/drawing/2014/main" id="{A7702BE0-5C74-1BFA-2070-22AA029F845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84" t="14239" r="1584" b="11067"/>
          <a:stretch>
            <a:fillRect/>
          </a:stretch>
        </p:blipFill>
        <p:spPr bwMode="auto">
          <a:xfrm>
            <a:off x="1594431" y="674351"/>
            <a:ext cx="9105190" cy="5100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Owal 10">
            <a:extLst>
              <a:ext uri="{FF2B5EF4-FFF2-40B4-BE49-F238E27FC236}">
                <a16:creationId xmlns:a16="http://schemas.microsoft.com/office/drawing/2014/main" id="{01316CC5-FA8E-AE7A-DB40-CD38CA0CD325}"/>
              </a:ext>
            </a:extLst>
          </p:cNvPr>
          <p:cNvSpPr/>
          <p:nvPr/>
        </p:nvSpPr>
        <p:spPr>
          <a:xfrm>
            <a:off x="-1194317" y="-860384"/>
            <a:ext cx="2904067" cy="2859617"/>
          </a:xfrm>
          <a:prstGeom prst="ellipse">
            <a:avLst/>
          </a:prstGeom>
          <a:solidFill>
            <a:srgbClr val="0E3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2" name="Owal 11">
            <a:extLst>
              <a:ext uri="{FF2B5EF4-FFF2-40B4-BE49-F238E27FC236}">
                <a16:creationId xmlns:a16="http://schemas.microsoft.com/office/drawing/2014/main" id="{3DCD1118-CF98-D12F-9D02-CC5F8D3FB73D}"/>
              </a:ext>
            </a:extLst>
          </p:cNvPr>
          <p:cNvSpPr/>
          <p:nvPr/>
        </p:nvSpPr>
        <p:spPr>
          <a:xfrm>
            <a:off x="-166691" y="1432504"/>
            <a:ext cx="1672136" cy="1792238"/>
          </a:xfrm>
          <a:prstGeom prst="ellipse">
            <a:avLst/>
          </a:prstGeom>
          <a:solidFill>
            <a:srgbClr val="B1D7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3" name="Grafika 12">
            <a:extLst>
              <a:ext uri="{FF2B5EF4-FFF2-40B4-BE49-F238E27FC236}">
                <a16:creationId xmlns:a16="http://schemas.microsoft.com/office/drawing/2014/main" id="{82EA99A8-FE3A-8C4C-419B-B88E1FCEDD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9596" y="1583341"/>
            <a:ext cx="1244192" cy="1187638"/>
          </a:xfrm>
          <a:prstGeom prst="rect">
            <a:avLst/>
          </a:prstGeom>
        </p:spPr>
      </p:pic>
      <p:sp>
        <p:nvSpPr>
          <p:cNvPr id="14" name="Owal 13">
            <a:extLst>
              <a:ext uri="{FF2B5EF4-FFF2-40B4-BE49-F238E27FC236}">
                <a16:creationId xmlns:a16="http://schemas.microsoft.com/office/drawing/2014/main" id="{F2E1F47F-B6EE-BE92-A285-9B29F31D47C4}"/>
              </a:ext>
            </a:extLst>
          </p:cNvPr>
          <p:cNvSpPr/>
          <p:nvPr/>
        </p:nvSpPr>
        <p:spPr>
          <a:xfrm>
            <a:off x="749214" y="1105558"/>
            <a:ext cx="756231" cy="744656"/>
          </a:xfrm>
          <a:prstGeom prst="ellipse">
            <a:avLst/>
          </a:prstGeom>
          <a:solidFill>
            <a:srgbClr val="F8F2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529069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077ADD-4D06-D580-E197-856C052826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wal 13">
            <a:extLst>
              <a:ext uri="{FF2B5EF4-FFF2-40B4-BE49-F238E27FC236}">
                <a16:creationId xmlns:a16="http://schemas.microsoft.com/office/drawing/2014/main" id="{C3413A0E-F745-2C68-BA92-3C9EC310CF7D}"/>
              </a:ext>
            </a:extLst>
          </p:cNvPr>
          <p:cNvSpPr/>
          <p:nvPr/>
        </p:nvSpPr>
        <p:spPr>
          <a:xfrm>
            <a:off x="8783432" y="3070090"/>
            <a:ext cx="5605811" cy="5520008"/>
          </a:xfrm>
          <a:prstGeom prst="ellipse">
            <a:avLst/>
          </a:prstGeom>
          <a:solidFill>
            <a:schemeClr val="accent5">
              <a:lumMod val="20000"/>
              <a:lumOff val="80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07678B23-29DD-9D93-4FC8-7F0E5EB73F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81D855A-16C6-5E16-7718-95B936D9CF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2420" y="6285529"/>
            <a:ext cx="11729580" cy="4351338"/>
          </a:xfrm>
        </p:spPr>
        <p:txBody>
          <a:bodyPr>
            <a:normAutofit/>
          </a:bodyPr>
          <a:lstStyle/>
          <a:p>
            <a:pPr marL="0" lv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pl-PL" sz="1800" dirty="0"/>
              <a:t>Powiatowy Konkurs Recytatorski "Zdrowie w poezji dziecięcej" zorganizowany przez Przedszkole BAJKA w Bielsku</a:t>
            </a:r>
            <a:endParaRPr lang="pl-PL" altLang="pl-PL" sz="1800" dirty="0">
              <a:latin typeface="Arial" panose="020B0604020202020204" pitchFamily="34" charset="0"/>
            </a:endParaRPr>
          </a:p>
        </p:txBody>
      </p:sp>
      <p:pic>
        <p:nvPicPr>
          <p:cNvPr id="6148" name="Picture 4" descr="1️⃣">
            <a:extLst>
              <a:ext uri="{FF2B5EF4-FFF2-40B4-BE49-F238E27FC236}">
                <a16:creationId xmlns:a16="http://schemas.microsoft.com/office/drawing/2014/main" id="{887CA6F8-D3BA-5D9C-D9D2-41D79D8D9B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71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2️⃣">
            <a:extLst>
              <a:ext uri="{FF2B5EF4-FFF2-40B4-BE49-F238E27FC236}">
                <a16:creationId xmlns:a16="http://schemas.microsoft.com/office/drawing/2014/main" id="{201EE6EF-D686-0B60-3E69-6A5194561E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285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Brak dostępnego opisu zdjęcia.">
            <a:extLst>
              <a:ext uri="{FF2B5EF4-FFF2-40B4-BE49-F238E27FC236}">
                <a16:creationId xmlns:a16="http://schemas.microsoft.com/office/drawing/2014/main" id="{CA127D7D-455A-C2F5-BA54-0DE07B2DBA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85"/>
          <a:stretch>
            <a:fillRect/>
          </a:stretch>
        </p:blipFill>
        <p:spPr bwMode="auto">
          <a:xfrm>
            <a:off x="1127329" y="925157"/>
            <a:ext cx="10053358" cy="5158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Owal 9">
            <a:extLst>
              <a:ext uri="{FF2B5EF4-FFF2-40B4-BE49-F238E27FC236}">
                <a16:creationId xmlns:a16="http://schemas.microsoft.com/office/drawing/2014/main" id="{6D78093E-E1E8-D784-442D-D79BF483CC03}"/>
              </a:ext>
            </a:extLst>
          </p:cNvPr>
          <p:cNvSpPr/>
          <p:nvPr/>
        </p:nvSpPr>
        <p:spPr>
          <a:xfrm>
            <a:off x="-1194317" y="-860384"/>
            <a:ext cx="2904067" cy="2859617"/>
          </a:xfrm>
          <a:prstGeom prst="ellipse">
            <a:avLst/>
          </a:prstGeom>
          <a:solidFill>
            <a:srgbClr val="0E3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Owal 10">
            <a:extLst>
              <a:ext uri="{FF2B5EF4-FFF2-40B4-BE49-F238E27FC236}">
                <a16:creationId xmlns:a16="http://schemas.microsoft.com/office/drawing/2014/main" id="{33CA6D43-6880-C405-E413-5D41E8956B16}"/>
              </a:ext>
            </a:extLst>
          </p:cNvPr>
          <p:cNvSpPr/>
          <p:nvPr/>
        </p:nvSpPr>
        <p:spPr>
          <a:xfrm>
            <a:off x="-166691" y="1432504"/>
            <a:ext cx="1672136" cy="1792238"/>
          </a:xfrm>
          <a:prstGeom prst="ellipse">
            <a:avLst/>
          </a:prstGeom>
          <a:solidFill>
            <a:srgbClr val="B1D7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2" name="Grafika 11">
            <a:extLst>
              <a:ext uri="{FF2B5EF4-FFF2-40B4-BE49-F238E27FC236}">
                <a16:creationId xmlns:a16="http://schemas.microsoft.com/office/drawing/2014/main" id="{628CD247-AC33-D8DD-9334-8B50B76637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9596" y="1583341"/>
            <a:ext cx="1244192" cy="1187638"/>
          </a:xfrm>
          <a:prstGeom prst="rect">
            <a:avLst/>
          </a:prstGeom>
        </p:spPr>
      </p:pic>
      <p:sp>
        <p:nvSpPr>
          <p:cNvPr id="13" name="Owal 12">
            <a:extLst>
              <a:ext uri="{FF2B5EF4-FFF2-40B4-BE49-F238E27FC236}">
                <a16:creationId xmlns:a16="http://schemas.microsoft.com/office/drawing/2014/main" id="{D97237F4-03EA-BC1C-B0DF-55954EBC0CAE}"/>
              </a:ext>
            </a:extLst>
          </p:cNvPr>
          <p:cNvSpPr/>
          <p:nvPr/>
        </p:nvSpPr>
        <p:spPr>
          <a:xfrm>
            <a:off x="749214" y="1105558"/>
            <a:ext cx="756231" cy="744656"/>
          </a:xfrm>
          <a:prstGeom prst="ellipse">
            <a:avLst/>
          </a:prstGeom>
          <a:solidFill>
            <a:srgbClr val="F8F2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574042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1E2AD4-6DBC-E916-0A60-D5174B6673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wal 12">
            <a:extLst>
              <a:ext uri="{FF2B5EF4-FFF2-40B4-BE49-F238E27FC236}">
                <a16:creationId xmlns:a16="http://schemas.microsoft.com/office/drawing/2014/main" id="{240AD983-C29F-B971-77AC-512CA46C133C}"/>
              </a:ext>
            </a:extLst>
          </p:cNvPr>
          <p:cNvSpPr/>
          <p:nvPr/>
        </p:nvSpPr>
        <p:spPr>
          <a:xfrm>
            <a:off x="8783432" y="3070090"/>
            <a:ext cx="5605811" cy="5520008"/>
          </a:xfrm>
          <a:prstGeom prst="ellipse">
            <a:avLst/>
          </a:prstGeom>
          <a:solidFill>
            <a:schemeClr val="accent5">
              <a:lumMod val="20000"/>
              <a:lumOff val="80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E9CF5D55-2ED0-833D-308F-73279F15A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37D5E48-76DF-1B45-BBC6-874D58F143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8990" y="6331801"/>
            <a:ext cx="11051848" cy="4351338"/>
          </a:xfrm>
        </p:spPr>
        <p:txBody>
          <a:bodyPr>
            <a:norm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1800" dirty="0"/>
              <a:t>IX Bieg Integracyjny zorganizowany przez Specjalny Ośrodek Szkolno- Wychowawczy w Międzychodzie</a:t>
            </a:r>
          </a:p>
        </p:txBody>
      </p:sp>
      <p:pic>
        <p:nvPicPr>
          <p:cNvPr id="6148" name="Picture 4" descr="1️⃣">
            <a:extLst>
              <a:ext uri="{FF2B5EF4-FFF2-40B4-BE49-F238E27FC236}">
                <a16:creationId xmlns:a16="http://schemas.microsoft.com/office/drawing/2014/main" id="{4272F04C-EC72-8811-B7B6-EA1D5657DC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71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2️⃣">
            <a:extLst>
              <a:ext uri="{FF2B5EF4-FFF2-40B4-BE49-F238E27FC236}">
                <a16:creationId xmlns:a16="http://schemas.microsoft.com/office/drawing/2014/main" id="{DA14F4E3-CA4E-BD9C-BA07-5650A583B3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285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8" name="Picture 2" descr="Brak dostępnego opisu zdjęcia.">
            <a:extLst>
              <a:ext uri="{FF2B5EF4-FFF2-40B4-BE49-F238E27FC236}">
                <a16:creationId xmlns:a16="http://schemas.microsoft.com/office/drawing/2014/main" id="{028645ED-CC75-F1BA-DFF1-B8868CDE898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36"/>
          <a:stretch>
            <a:fillRect/>
          </a:stretch>
        </p:blipFill>
        <p:spPr bwMode="auto">
          <a:xfrm>
            <a:off x="1402774" y="569424"/>
            <a:ext cx="9273808" cy="5499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Owal 8">
            <a:extLst>
              <a:ext uri="{FF2B5EF4-FFF2-40B4-BE49-F238E27FC236}">
                <a16:creationId xmlns:a16="http://schemas.microsoft.com/office/drawing/2014/main" id="{029CD80E-92F2-E691-88E6-8BBB460BB4A8}"/>
              </a:ext>
            </a:extLst>
          </p:cNvPr>
          <p:cNvSpPr/>
          <p:nvPr/>
        </p:nvSpPr>
        <p:spPr>
          <a:xfrm>
            <a:off x="-1194317" y="-860384"/>
            <a:ext cx="2904067" cy="2859617"/>
          </a:xfrm>
          <a:prstGeom prst="ellipse">
            <a:avLst/>
          </a:prstGeom>
          <a:solidFill>
            <a:srgbClr val="0E3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Owal 9">
            <a:extLst>
              <a:ext uri="{FF2B5EF4-FFF2-40B4-BE49-F238E27FC236}">
                <a16:creationId xmlns:a16="http://schemas.microsoft.com/office/drawing/2014/main" id="{47D3AF0E-41EF-B4B2-83D5-9513FD082C05}"/>
              </a:ext>
            </a:extLst>
          </p:cNvPr>
          <p:cNvSpPr/>
          <p:nvPr/>
        </p:nvSpPr>
        <p:spPr>
          <a:xfrm>
            <a:off x="-166691" y="1432504"/>
            <a:ext cx="1672136" cy="1792238"/>
          </a:xfrm>
          <a:prstGeom prst="ellipse">
            <a:avLst/>
          </a:prstGeom>
          <a:solidFill>
            <a:srgbClr val="B1D7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1" name="Grafika 10">
            <a:extLst>
              <a:ext uri="{FF2B5EF4-FFF2-40B4-BE49-F238E27FC236}">
                <a16:creationId xmlns:a16="http://schemas.microsoft.com/office/drawing/2014/main" id="{87875866-5DEB-3591-04B0-F3356C60EC4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9596" y="1583341"/>
            <a:ext cx="1244192" cy="1187638"/>
          </a:xfrm>
          <a:prstGeom prst="rect">
            <a:avLst/>
          </a:prstGeom>
        </p:spPr>
      </p:pic>
      <p:sp>
        <p:nvSpPr>
          <p:cNvPr id="12" name="Owal 11">
            <a:extLst>
              <a:ext uri="{FF2B5EF4-FFF2-40B4-BE49-F238E27FC236}">
                <a16:creationId xmlns:a16="http://schemas.microsoft.com/office/drawing/2014/main" id="{85499B64-5F1A-64A5-7A79-366802A4A408}"/>
              </a:ext>
            </a:extLst>
          </p:cNvPr>
          <p:cNvSpPr/>
          <p:nvPr/>
        </p:nvSpPr>
        <p:spPr>
          <a:xfrm>
            <a:off x="749214" y="1105558"/>
            <a:ext cx="756231" cy="744656"/>
          </a:xfrm>
          <a:prstGeom prst="ellipse">
            <a:avLst/>
          </a:prstGeom>
          <a:solidFill>
            <a:srgbClr val="F8F2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433762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986D52-519C-1985-397A-62DA67A5AA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wal 11">
            <a:extLst>
              <a:ext uri="{FF2B5EF4-FFF2-40B4-BE49-F238E27FC236}">
                <a16:creationId xmlns:a16="http://schemas.microsoft.com/office/drawing/2014/main" id="{0B19F16F-A639-73D0-A54A-3C85636AD975}"/>
              </a:ext>
            </a:extLst>
          </p:cNvPr>
          <p:cNvSpPr/>
          <p:nvPr/>
        </p:nvSpPr>
        <p:spPr>
          <a:xfrm>
            <a:off x="8783432" y="3070090"/>
            <a:ext cx="5605811" cy="5520008"/>
          </a:xfrm>
          <a:prstGeom prst="ellipse">
            <a:avLst/>
          </a:prstGeom>
          <a:solidFill>
            <a:schemeClr val="accent5">
              <a:lumMod val="20000"/>
              <a:lumOff val="80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A17087D1-BBC3-9D19-598C-6326C9407B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614B84F-994E-5A6D-5756-655BD298AE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3710" y="6242498"/>
            <a:ext cx="4121090" cy="4351338"/>
          </a:xfrm>
        </p:spPr>
        <p:txBody>
          <a:bodyPr>
            <a:norm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1800" dirty="0"/>
              <a:t>Samsung City Triathlon</a:t>
            </a:r>
          </a:p>
        </p:txBody>
      </p:sp>
      <p:pic>
        <p:nvPicPr>
          <p:cNvPr id="6148" name="Picture 4" descr="1️⃣">
            <a:extLst>
              <a:ext uri="{FF2B5EF4-FFF2-40B4-BE49-F238E27FC236}">
                <a16:creationId xmlns:a16="http://schemas.microsoft.com/office/drawing/2014/main" id="{6674BC04-4F5E-E60F-1ECF-D3EC732F1D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71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2️⃣">
            <a:extLst>
              <a:ext uri="{FF2B5EF4-FFF2-40B4-BE49-F238E27FC236}">
                <a16:creationId xmlns:a16="http://schemas.microsoft.com/office/drawing/2014/main" id="{638A52B6-17B8-4523-D7EE-50730B00FA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285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2" name="Picture 2" descr="Brak dostępnego opisu zdjęcia.">
            <a:extLst>
              <a:ext uri="{FF2B5EF4-FFF2-40B4-BE49-F238E27FC236}">
                <a16:creationId xmlns:a16="http://schemas.microsoft.com/office/drawing/2014/main" id="{9BDA676E-4D37-64A5-7A31-41623B4E82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7911" y="398675"/>
            <a:ext cx="7536177" cy="5652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wal 7">
            <a:extLst>
              <a:ext uri="{FF2B5EF4-FFF2-40B4-BE49-F238E27FC236}">
                <a16:creationId xmlns:a16="http://schemas.microsoft.com/office/drawing/2014/main" id="{8038B81B-1AF7-C4D5-A18C-49B7E99C4942}"/>
              </a:ext>
            </a:extLst>
          </p:cNvPr>
          <p:cNvSpPr/>
          <p:nvPr/>
        </p:nvSpPr>
        <p:spPr>
          <a:xfrm>
            <a:off x="-1194317" y="-860384"/>
            <a:ext cx="2904067" cy="2859617"/>
          </a:xfrm>
          <a:prstGeom prst="ellipse">
            <a:avLst/>
          </a:prstGeom>
          <a:solidFill>
            <a:srgbClr val="0E3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Owal 8">
            <a:extLst>
              <a:ext uri="{FF2B5EF4-FFF2-40B4-BE49-F238E27FC236}">
                <a16:creationId xmlns:a16="http://schemas.microsoft.com/office/drawing/2014/main" id="{31F82A22-92F1-B2FC-EC82-9FB8C48C1EF4}"/>
              </a:ext>
            </a:extLst>
          </p:cNvPr>
          <p:cNvSpPr/>
          <p:nvPr/>
        </p:nvSpPr>
        <p:spPr>
          <a:xfrm>
            <a:off x="-166691" y="1432504"/>
            <a:ext cx="1672136" cy="1792238"/>
          </a:xfrm>
          <a:prstGeom prst="ellipse">
            <a:avLst/>
          </a:prstGeom>
          <a:solidFill>
            <a:srgbClr val="B1D7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0" name="Grafika 9">
            <a:extLst>
              <a:ext uri="{FF2B5EF4-FFF2-40B4-BE49-F238E27FC236}">
                <a16:creationId xmlns:a16="http://schemas.microsoft.com/office/drawing/2014/main" id="{FB704298-3195-C938-D48D-879DB655A68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9596" y="1583341"/>
            <a:ext cx="1244192" cy="1187638"/>
          </a:xfrm>
          <a:prstGeom prst="rect">
            <a:avLst/>
          </a:prstGeom>
        </p:spPr>
      </p:pic>
      <p:sp>
        <p:nvSpPr>
          <p:cNvPr id="11" name="Owal 10">
            <a:extLst>
              <a:ext uri="{FF2B5EF4-FFF2-40B4-BE49-F238E27FC236}">
                <a16:creationId xmlns:a16="http://schemas.microsoft.com/office/drawing/2014/main" id="{676176EE-A822-25C3-06B0-A964AA0BF652}"/>
              </a:ext>
            </a:extLst>
          </p:cNvPr>
          <p:cNvSpPr/>
          <p:nvPr/>
        </p:nvSpPr>
        <p:spPr>
          <a:xfrm>
            <a:off x="749214" y="1105558"/>
            <a:ext cx="756231" cy="744656"/>
          </a:xfrm>
          <a:prstGeom prst="ellipse">
            <a:avLst/>
          </a:prstGeom>
          <a:solidFill>
            <a:srgbClr val="F8F2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970611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AB4DDB-2A64-71EE-94A4-7D8753B052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wal 3">
            <a:extLst>
              <a:ext uri="{FF2B5EF4-FFF2-40B4-BE49-F238E27FC236}">
                <a16:creationId xmlns:a16="http://schemas.microsoft.com/office/drawing/2014/main" id="{04D201E0-C92E-C25C-D1F7-C74CF0871CE0}"/>
              </a:ext>
            </a:extLst>
          </p:cNvPr>
          <p:cNvSpPr/>
          <p:nvPr/>
        </p:nvSpPr>
        <p:spPr>
          <a:xfrm>
            <a:off x="8783432" y="3070090"/>
            <a:ext cx="5605811" cy="5520008"/>
          </a:xfrm>
          <a:prstGeom prst="ellipse">
            <a:avLst/>
          </a:prstGeom>
          <a:solidFill>
            <a:schemeClr val="accent5">
              <a:lumMod val="20000"/>
              <a:lumOff val="80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911F828C-9D1D-DFC3-515B-41FA6D018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6E0680F-7CBD-C119-C436-C4681B8A5A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0249" y="6127293"/>
            <a:ext cx="3331502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1800" dirty="0"/>
              <a:t>Rajd Harcerski „Zapałka 18.”</a:t>
            </a:r>
            <a:endParaRPr lang="pl-PL" altLang="pl-PL" sz="1800" dirty="0">
              <a:latin typeface="Arial" panose="020B0604020202020204" pitchFamily="34" charset="0"/>
            </a:endParaRPr>
          </a:p>
        </p:txBody>
      </p:sp>
      <p:pic>
        <p:nvPicPr>
          <p:cNvPr id="6148" name="Picture 4" descr="1️⃣">
            <a:extLst>
              <a:ext uri="{FF2B5EF4-FFF2-40B4-BE49-F238E27FC236}">
                <a16:creationId xmlns:a16="http://schemas.microsoft.com/office/drawing/2014/main" id="{933B65E8-C6D1-974B-F71C-DF462CAEE4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71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2️⃣">
            <a:extLst>
              <a:ext uri="{FF2B5EF4-FFF2-40B4-BE49-F238E27FC236}">
                <a16:creationId xmlns:a16="http://schemas.microsoft.com/office/drawing/2014/main" id="{3DDADC52-362A-0220-C18D-B95E032D74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285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6" name="Picture 2" descr="Brak dostępnego opisu zdjęcia.">
            <a:extLst>
              <a:ext uri="{FF2B5EF4-FFF2-40B4-BE49-F238E27FC236}">
                <a16:creationId xmlns:a16="http://schemas.microsoft.com/office/drawing/2014/main" id="{8A0ECE8B-08CE-72A5-C218-877875E2BE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7370" y="788125"/>
            <a:ext cx="7157259" cy="5281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wal 7">
            <a:extLst>
              <a:ext uri="{FF2B5EF4-FFF2-40B4-BE49-F238E27FC236}">
                <a16:creationId xmlns:a16="http://schemas.microsoft.com/office/drawing/2014/main" id="{603E629F-3B82-63C9-463B-C079ABDDE8C5}"/>
              </a:ext>
            </a:extLst>
          </p:cNvPr>
          <p:cNvSpPr/>
          <p:nvPr/>
        </p:nvSpPr>
        <p:spPr>
          <a:xfrm>
            <a:off x="-1194317" y="-860384"/>
            <a:ext cx="2904067" cy="2859617"/>
          </a:xfrm>
          <a:prstGeom prst="ellipse">
            <a:avLst/>
          </a:prstGeom>
          <a:solidFill>
            <a:srgbClr val="0E3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Owal 8">
            <a:extLst>
              <a:ext uri="{FF2B5EF4-FFF2-40B4-BE49-F238E27FC236}">
                <a16:creationId xmlns:a16="http://schemas.microsoft.com/office/drawing/2014/main" id="{0C3437A9-C317-5068-FEBB-A8F12B1F919F}"/>
              </a:ext>
            </a:extLst>
          </p:cNvPr>
          <p:cNvSpPr/>
          <p:nvPr/>
        </p:nvSpPr>
        <p:spPr>
          <a:xfrm>
            <a:off x="-166691" y="1432504"/>
            <a:ext cx="1672136" cy="1792238"/>
          </a:xfrm>
          <a:prstGeom prst="ellipse">
            <a:avLst/>
          </a:prstGeom>
          <a:solidFill>
            <a:srgbClr val="B1D7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0" name="Grafika 9">
            <a:extLst>
              <a:ext uri="{FF2B5EF4-FFF2-40B4-BE49-F238E27FC236}">
                <a16:creationId xmlns:a16="http://schemas.microsoft.com/office/drawing/2014/main" id="{55C37D55-9A46-9723-7CC0-9E80347B83C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9596" y="1583341"/>
            <a:ext cx="1244192" cy="1187638"/>
          </a:xfrm>
          <a:prstGeom prst="rect">
            <a:avLst/>
          </a:prstGeom>
        </p:spPr>
      </p:pic>
      <p:sp>
        <p:nvSpPr>
          <p:cNvPr id="11" name="Owal 10">
            <a:extLst>
              <a:ext uri="{FF2B5EF4-FFF2-40B4-BE49-F238E27FC236}">
                <a16:creationId xmlns:a16="http://schemas.microsoft.com/office/drawing/2014/main" id="{27C1508F-A829-C1B9-FF55-666F98D82944}"/>
              </a:ext>
            </a:extLst>
          </p:cNvPr>
          <p:cNvSpPr/>
          <p:nvPr/>
        </p:nvSpPr>
        <p:spPr>
          <a:xfrm>
            <a:off x="749214" y="1105558"/>
            <a:ext cx="756231" cy="744656"/>
          </a:xfrm>
          <a:prstGeom prst="ellipse">
            <a:avLst/>
          </a:prstGeom>
          <a:solidFill>
            <a:srgbClr val="F8F2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8460103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5E2E15-4042-58DF-86EF-001F347753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wal 3">
            <a:extLst>
              <a:ext uri="{FF2B5EF4-FFF2-40B4-BE49-F238E27FC236}">
                <a16:creationId xmlns:a16="http://schemas.microsoft.com/office/drawing/2014/main" id="{CCBCA95C-5822-C227-D794-FCFB478AE703}"/>
              </a:ext>
            </a:extLst>
          </p:cNvPr>
          <p:cNvSpPr/>
          <p:nvPr/>
        </p:nvSpPr>
        <p:spPr>
          <a:xfrm>
            <a:off x="8783432" y="3070090"/>
            <a:ext cx="5605811" cy="5520008"/>
          </a:xfrm>
          <a:prstGeom prst="ellipse">
            <a:avLst/>
          </a:prstGeom>
          <a:solidFill>
            <a:schemeClr val="accent5">
              <a:lumMod val="20000"/>
              <a:lumOff val="80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518CE302-5C4C-3BB5-C24A-4E4E5E012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3FB10AA-9C81-9E0C-3C93-6D50561D5A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29620" y="6307044"/>
            <a:ext cx="3331502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1800" dirty="0"/>
              <a:t>Turniej piłkarski Warta CUP</a:t>
            </a:r>
            <a:endParaRPr lang="pl-PL" altLang="pl-PL" sz="1800" dirty="0">
              <a:latin typeface="Arial" panose="020B0604020202020204" pitchFamily="34" charset="0"/>
            </a:endParaRPr>
          </a:p>
        </p:txBody>
      </p:sp>
      <p:pic>
        <p:nvPicPr>
          <p:cNvPr id="6148" name="Picture 4" descr="1️⃣">
            <a:extLst>
              <a:ext uri="{FF2B5EF4-FFF2-40B4-BE49-F238E27FC236}">
                <a16:creationId xmlns:a16="http://schemas.microsoft.com/office/drawing/2014/main" id="{3D7FBCE2-5EA4-E1CD-18B5-DB68D1BBA7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71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2️⃣">
            <a:extLst>
              <a:ext uri="{FF2B5EF4-FFF2-40B4-BE49-F238E27FC236}">
                <a16:creationId xmlns:a16="http://schemas.microsoft.com/office/drawing/2014/main" id="{C324AF8C-DF43-2672-01C7-0CA6FC7937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285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4" name="Picture 2" descr="Brak dostępnego opisu zdjęcia.">
            <a:extLst>
              <a:ext uri="{FF2B5EF4-FFF2-40B4-BE49-F238E27FC236}">
                <a16:creationId xmlns:a16="http://schemas.microsoft.com/office/drawing/2014/main" id="{69EA40AF-B88B-A9F1-07E1-BAEBC4BEEE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1350" y="319027"/>
            <a:ext cx="7748572" cy="581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wal 7">
            <a:extLst>
              <a:ext uri="{FF2B5EF4-FFF2-40B4-BE49-F238E27FC236}">
                <a16:creationId xmlns:a16="http://schemas.microsoft.com/office/drawing/2014/main" id="{A54E096E-29DB-6E56-A4A6-A67999DEEB72}"/>
              </a:ext>
            </a:extLst>
          </p:cNvPr>
          <p:cNvSpPr/>
          <p:nvPr/>
        </p:nvSpPr>
        <p:spPr>
          <a:xfrm>
            <a:off x="-1194317" y="-860384"/>
            <a:ext cx="2904067" cy="2859617"/>
          </a:xfrm>
          <a:prstGeom prst="ellipse">
            <a:avLst/>
          </a:prstGeom>
          <a:solidFill>
            <a:srgbClr val="0E3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Owal 8">
            <a:extLst>
              <a:ext uri="{FF2B5EF4-FFF2-40B4-BE49-F238E27FC236}">
                <a16:creationId xmlns:a16="http://schemas.microsoft.com/office/drawing/2014/main" id="{9A3C09B0-CFCE-033E-C883-43731D7D9A6A}"/>
              </a:ext>
            </a:extLst>
          </p:cNvPr>
          <p:cNvSpPr/>
          <p:nvPr/>
        </p:nvSpPr>
        <p:spPr>
          <a:xfrm>
            <a:off x="-166691" y="1432504"/>
            <a:ext cx="1672136" cy="1792238"/>
          </a:xfrm>
          <a:prstGeom prst="ellipse">
            <a:avLst/>
          </a:prstGeom>
          <a:solidFill>
            <a:srgbClr val="B1D7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0" name="Grafika 9">
            <a:extLst>
              <a:ext uri="{FF2B5EF4-FFF2-40B4-BE49-F238E27FC236}">
                <a16:creationId xmlns:a16="http://schemas.microsoft.com/office/drawing/2014/main" id="{E2F0B540-F21E-D953-78C2-67E069B754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9596" y="1583341"/>
            <a:ext cx="1244192" cy="1187638"/>
          </a:xfrm>
          <a:prstGeom prst="rect">
            <a:avLst/>
          </a:prstGeom>
        </p:spPr>
      </p:pic>
      <p:sp>
        <p:nvSpPr>
          <p:cNvPr id="11" name="Owal 10">
            <a:extLst>
              <a:ext uri="{FF2B5EF4-FFF2-40B4-BE49-F238E27FC236}">
                <a16:creationId xmlns:a16="http://schemas.microsoft.com/office/drawing/2014/main" id="{F6E6CA96-AE5D-2A95-5ED3-F481EF1CF21A}"/>
              </a:ext>
            </a:extLst>
          </p:cNvPr>
          <p:cNvSpPr/>
          <p:nvPr/>
        </p:nvSpPr>
        <p:spPr>
          <a:xfrm>
            <a:off x="749214" y="1105558"/>
            <a:ext cx="756231" cy="744656"/>
          </a:xfrm>
          <a:prstGeom prst="ellipse">
            <a:avLst/>
          </a:prstGeom>
          <a:solidFill>
            <a:srgbClr val="F8F2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8921169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077E85-CD23-F21D-7DC4-AAB4B3B2AF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wal 3">
            <a:extLst>
              <a:ext uri="{FF2B5EF4-FFF2-40B4-BE49-F238E27FC236}">
                <a16:creationId xmlns:a16="http://schemas.microsoft.com/office/drawing/2014/main" id="{86A98507-14CB-E0DE-1459-5D7C5DF703C4}"/>
              </a:ext>
            </a:extLst>
          </p:cNvPr>
          <p:cNvSpPr/>
          <p:nvPr/>
        </p:nvSpPr>
        <p:spPr>
          <a:xfrm>
            <a:off x="8783432" y="3070090"/>
            <a:ext cx="5605811" cy="5520008"/>
          </a:xfrm>
          <a:prstGeom prst="ellipse">
            <a:avLst/>
          </a:prstGeom>
          <a:solidFill>
            <a:schemeClr val="accent5">
              <a:lumMod val="20000"/>
              <a:lumOff val="80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026" name="Picture 2" descr="Brak dostępnego opisu zdjęcia.">
            <a:extLst>
              <a:ext uri="{FF2B5EF4-FFF2-40B4-BE49-F238E27FC236}">
                <a16:creationId xmlns:a16="http://schemas.microsoft.com/office/drawing/2014/main" id="{3D568C9C-C672-C151-06B5-C0AEA62267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" t="21252" r="-702" b="-1991"/>
          <a:stretch>
            <a:fillRect/>
          </a:stretch>
        </p:blipFill>
        <p:spPr bwMode="auto">
          <a:xfrm>
            <a:off x="1709750" y="1027906"/>
            <a:ext cx="9290745" cy="4673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48C42BC-3E2E-05A4-5C89-9E96BB0439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014" y="6028247"/>
            <a:ext cx="11223971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sz="1800" dirty="0"/>
              <a:t>Stypendia Starosty dla wyróżniających się uczniów w szkołach dla których organem prowadzącym jest </a:t>
            </a:r>
            <a:br>
              <a:rPr lang="pl-PL" sz="1800" dirty="0"/>
            </a:br>
            <a:r>
              <a:rPr lang="pl-PL" sz="1800" dirty="0"/>
              <a:t>Powiat Międzychodzki</a:t>
            </a:r>
            <a:endParaRPr lang="pl-PL" altLang="pl-PL" sz="1800" dirty="0">
              <a:latin typeface="Arial" panose="020B0604020202020204" pitchFamily="34" charset="0"/>
            </a:endParaRPr>
          </a:p>
        </p:txBody>
      </p:sp>
      <p:pic>
        <p:nvPicPr>
          <p:cNvPr id="6148" name="Picture 4" descr="1️⃣">
            <a:extLst>
              <a:ext uri="{FF2B5EF4-FFF2-40B4-BE49-F238E27FC236}">
                <a16:creationId xmlns:a16="http://schemas.microsoft.com/office/drawing/2014/main" id="{F02D24ED-898A-A6AE-6EEF-7B527CC16A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71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2️⃣">
            <a:extLst>
              <a:ext uri="{FF2B5EF4-FFF2-40B4-BE49-F238E27FC236}">
                <a16:creationId xmlns:a16="http://schemas.microsoft.com/office/drawing/2014/main" id="{2A9C557B-04F9-B156-03DD-F708451CBF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285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wal 7">
            <a:extLst>
              <a:ext uri="{FF2B5EF4-FFF2-40B4-BE49-F238E27FC236}">
                <a16:creationId xmlns:a16="http://schemas.microsoft.com/office/drawing/2014/main" id="{D0FB60E2-09AB-6AAB-1D36-C61D57242063}"/>
              </a:ext>
            </a:extLst>
          </p:cNvPr>
          <p:cNvSpPr/>
          <p:nvPr/>
        </p:nvSpPr>
        <p:spPr>
          <a:xfrm>
            <a:off x="-1194317" y="-860384"/>
            <a:ext cx="2904067" cy="2859617"/>
          </a:xfrm>
          <a:prstGeom prst="ellipse">
            <a:avLst/>
          </a:prstGeom>
          <a:solidFill>
            <a:srgbClr val="0E3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Owal 8">
            <a:extLst>
              <a:ext uri="{FF2B5EF4-FFF2-40B4-BE49-F238E27FC236}">
                <a16:creationId xmlns:a16="http://schemas.microsoft.com/office/drawing/2014/main" id="{C15A63BB-F2A1-E823-927B-4CCB01AAAABE}"/>
              </a:ext>
            </a:extLst>
          </p:cNvPr>
          <p:cNvSpPr/>
          <p:nvPr/>
        </p:nvSpPr>
        <p:spPr>
          <a:xfrm>
            <a:off x="-166691" y="1432504"/>
            <a:ext cx="1672136" cy="1792238"/>
          </a:xfrm>
          <a:prstGeom prst="ellipse">
            <a:avLst/>
          </a:prstGeom>
          <a:solidFill>
            <a:srgbClr val="B1D7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0" name="Grafika 9">
            <a:extLst>
              <a:ext uri="{FF2B5EF4-FFF2-40B4-BE49-F238E27FC236}">
                <a16:creationId xmlns:a16="http://schemas.microsoft.com/office/drawing/2014/main" id="{19E4C294-8F37-1D6B-5B91-33EDEA023E8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9596" y="1583341"/>
            <a:ext cx="1244192" cy="1187638"/>
          </a:xfrm>
          <a:prstGeom prst="rect">
            <a:avLst/>
          </a:prstGeom>
        </p:spPr>
      </p:pic>
      <p:sp>
        <p:nvSpPr>
          <p:cNvPr id="11" name="Owal 10">
            <a:extLst>
              <a:ext uri="{FF2B5EF4-FFF2-40B4-BE49-F238E27FC236}">
                <a16:creationId xmlns:a16="http://schemas.microsoft.com/office/drawing/2014/main" id="{5B82B650-EB40-0131-28B4-32C8EB1811B9}"/>
              </a:ext>
            </a:extLst>
          </p:cNvPr>
          <p:cNvSpPr/>
          <p:nvPr/>
        </p:nvSpPr>
        <p:spPr>
          <a:xfrm>
            <a:off x="749214" y="1105558"/>
            <a:ext cx="756231" cy="744656"/>
          </a:xfrm>
          <a:prstGeom prst="ellipse">
            <a:avLst/>
          </a:prstGeom>
          <a:solidFill>
            <a:srgbClr val="F8F2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299275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25DB93-A214-CCF9-FFB4-7C7CCCA12F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wal 3">
            <a:extLst>
              <a:ext uri="{FF2B5EF4-FFF2-40B4-BE49-F238E27FC236}">
                <a16:creationId xmlns:a16="http://schemas.microsoft.com/office/drawing/2014/main" id="{25212CE2-BE2D-AB3E-AE47-CDC471C1DC87}"/>
              </a:ext>
            </a:extLst>
          </p:cNvPr>
          <p:cNvSpPr/>
          <p:nvPr/>
        </p:nvSpPr>
        <p:spPr>
          <a:xfrm>
            <a:off x="8783432" y="3070090"/>
            <a:ext cx="5605811" cy="5520008"/>
          </a:xfrm>
          <a:prstGeom prst="ellipse">
            <a:avLst/>
          </a:prstGeom>
          <a:solidFill>
            <a:schemeClr val="accent5">
              <a:lumMod val="20000"/>
              <a:lumOff val="80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6709604-A760-8F8F-A836-25E4FBC809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5997197" y="6166398"/>
            <a:ext cx="17104659" cy="4351338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pl-PL" sz="1800" dirty="0"/>
              <a:t>Gala wręczenia nagród Starosty Międzychodzkiego dla osób wyróżniających się w dziedzinie sportu i kultury</a:t>
            </a:r>
            <a:endParaRPr lang="pl-PL" altLang="pl-PL" sz="1800" dirty="0">
              <a:latin typeface="Arial" panose="020B0604020202020204" pitchFamily="34" charset="0"/>
            </a:endParaRPr>
          </a:p>
        </p:txBody>
      </p:sp>
      <p:pic>
        <p:nvPicPr>
          <p:cNvPr id="6148" name="Picture 4" descr="1️⃣">
            <a:extLst>
              <a:ext uri="{FF2B5EF4-FFF2-40B4-BE49-F238E27FC236}">
                <a16:creationId xmlns:a16="http://schemas.microsoft.com/office/drawing/2014/main" id="{206D944C-09C1-5CA2-0BB0-3D5928268D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71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2️⃣">
            <a:extLst>
              <a:ext uri="{FF2B5EF4-FFF2-40B4-BE49-F238E27FC236}">
                <a16:creationId xmlns:a16="http://schemas.microsoft.com/office/drawing/2014/main" id="{0058B8A1-D133-6993-02F8-A6421B01B9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285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0" name="Picture 2" descr="Może być zdjęciem przedstawiającym tłum i tekst">
            <a:extLst>
              <a:ext uri="{FF2B5EF4-FFF2-40B4-BE49-F238E27FC236}">
                <a16:creationId xmlns:a16="http://schemas.microsoft.com/office/drawing/2014/main" id="{19B38B7F-DC97-D74A-1F42-00F396F1D29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38"/>
          <a:stretch>
            <a:fillRect/>
          </a:stretch>
        </p:blipFill>
        <p:spPr bwMode="auto">
          <a:xfrm>
            <a:off x="1084537" y="898580"/>
            <a:ext cx="10022925" cy="5060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Owal 8">
            <a:extLst>
              <a:ext uri="{FF2B5EF4-FFF2-40B4-BE49-F238E27FC236}">
                <a16:creationId xmlns:a16="http://schemas.microsoft.com/office/drawing/2014/main" id="{3B860877-4077-6BCB-3FFE-F3B80EE01B2E}"/>
              </a:ext>
            </a:extLst>
          </p:cNvPr>
          <p:cNvSpPr/>
          <p:nvPr/>
        </p:nvSpPr>
        <p:spPr>
          <a:xfrm>
            <a:off x="-1194317" y="-860384"/>
            <a:ext cx="2904067" cy="2859617"/>
          </a:xfrm>
          <a:prstGeom prst="ellipse">
            <a:avLst/>
          </a:prstGeom>
          <a:solidFill>
            <a:srgbClr val="0E3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Owal 9">
            <a:extLst>
              <a:ext uri="{FF2B5EF4-FFF2-40B4-BE49-F238E27FC236}">
                <a16:creationId xmlns:a16="http://schemas.microsoft.com/office/drawing/2014/main" id="{DD0D5EFE-433C-FD0E-304F-8C9D692280C7}"/>
              </a:ext>
            </a:extLst>
          </p:cNvPr>
          <p:cNvSpPr/>
          <p:nvPr/>
        </p:nvSpPr>
        <p:spPr>
          <a:xfrm>
            <a:off x="-166691" y="1432504"/>
            <a:ext cx="1672136" cy="1792238"/>
          </a:xfrm>
          <a:prstGeom prst="ellipse">
            <a:avLst/>
          </a:prstGeom>
          <a:solidFill>
            <a:srgbClr val="B1D7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1" name="Grafika 10">
            <a:extLst>
              <a:ext uri="{FF2B5EF4-FFF2-40B4-BE49-F238E27FC236}">
                <a16:creationId xmlns:a16="http://schemas.microsoft.com/office/drawing/2014/main" id="{32E73E78-7803-700B-01EF-52771063AEB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9596" y="1583341"/>
            <a:ext cx="1244192" cy="1187638"/>
          </a:xfrm>
          <a:prstGeom prst="rect">
            <a:avLst/>
          </a:prstGeom>
        </p:spPr>
      </p:pic>
      <p:sp>
        <p:nvSpPr>
          <p:cNvPr id="12" name="Owal 11">
            <a:extLst>
              <a:ext uri="{FF2B5EF4-FFF2-40B4-BE49-F238E27FC236}">
                <a16:creationId xmlns:a16="http://schemas.microsoft.com/office/drawing/2014/main" id="{70DEA025-EFEA-C11B-2D33-013FD978F2E4}"/>
              </a:ext>
            </a:extLst>
          </p:cNvPr>
          <p:cNvSpPr/>
          <p:nvPr/>
        </p:nvSpPr>
        <p:spPr>
          <a:xfrm>
            <a:off x="749214" y="1105558"/>
            <a:ext cx="756231" cy="744656"/>
          </a:xfrm>
          <a:prstGeom prst="ellipse">
            <a:avLst/>
          </a:prstGeom>
          <a:solidFill>
            <a:srgbClr val="F8F2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382777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ABAF0B-E84B-6B37-5C6E-67A76832BA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wal 3">
            <a:extLst>
              <a:ext uri="{FF2B5EF4-FFF2-40B4-BE49-F238E27FC236}">
                <a16:creationId xmlns:a16="http://schemas.microsoft.com/office/drawing/2014/main" id="{F256EB32-E00F-2227-C28F-C10A09F9EB05}"/>
              </a:ext>
            </a:extLst>
          </p:cNvPr>
          <p:cNvSpPr/>
          <p:nvPr/>
        </p:nvSpPr>
        <p:spPr>
          <a:xfrm>
            <a:off x="8783432" y="3070090"/>
            <a:ext cx="5605811" cy="5520008"/>
          </a:xfrm>
          <a:prstGeom prst="ellipse">
            <a:avLst/>
          </a:prstGeom>
          <a:solidFill>
            <a:schemeClr val="accent5">
              <a:lumMod val="20000"/>
              <a:lumOff val="80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DFBCF3B1-5935-E3F1-CAC6-DB912DC33E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87EDD14-6116-54EE-C994-7EE8052CDE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98714" y="6317802"/>
            <a:ext cx="3331502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1800" dirty="0"/>
              <a:t>Dzień Pracownika Socjalnego</a:t>
            </a:r>
            <a:endParaRPr lang="pl-PL" altLang="pl-PL" sz="1800" dirty="0">
              <a:latin typeface="Arial" panose="020B0604020202020204" pitchFamily="34" charset="0"/>
            </a:endParaRPr>
          </a:p>
        </p:txBody>
      </p:sp>
      <p:pic>
        <p:nvPicPr>
          <p:cNvPr id="6148" name="Picture 4" descr="1️⃣">
            <a:extLst>
              <a:ext uri="{FF2B5EF4-FFF2-40B4-BE49-F238E27FC236}">
                <a16:creationId xmlns:a16="http://schemas.microsoft.com/office/drawing/2014/main" id="{AF5EA54E-05F1-6800-2D00-1EC6AB630E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71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2️⃣">
            <a:extLst>
              <a:ext uri="{FF2B5EF4-FFF2-40B4-BE49-F238E27FC236}">
                <a16:creationId xmlns:a16="http://schemas.microsoft.com/office/drawing/2014/main" id="{82973ABA-8E0B-4554-2EA7-D491E67B77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285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4" name="Picture 2" descr="Może być zdjęciem przedstawiającym tekst">
            <a:extLst>
              <a:ext uri="{FF2B5EF4-FFF2-40B4-BE49-F238E27FC236}">
                <a16:creationId xmlns:a16="http://schemas.microsoft.com/office/drawing/2014/main" id="{78A13008-E791-18D9-2FCF-7B70E0C994D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580"/>
          <a:stretch>
            <a:fillRect/>
          </a:stretch>
        </p:blipFill>
        <p:spPr bwMode="auto">
          <a:xfrm>
            <a:off x="1127329" y="605339"/>
            <a:ext cx="9731391" cy="5504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Owal 9">
            <a:extLst>
              <a:ext uri="{FF2B5EF4-FFF2-40B4-BE49-F238E27FC236}">
                <a16:creationId xmlns:a16="http://schemas.microsoft.com/office/drawing/2014/main" id="{8F0DA930-F73E-1DB2-52D0-513499D55030}"/>
              </a:ext>
            </a:extLst>
          </p:cNvPr>
          <p:cNvSpPr/>
          <p:nvPr/>
        </p:nvSpPr>
        <p:spPr>
          <a:xfrm>
            <a:off x="-1194317" y="-860384"/>
            <a:ext cx="2904067" cy="2859617"/>
          </a:xfrm>
          <a:prstGeom prst="ellipse">
            <a:avLst/>
          </a:prstGeom>
          <a:solidFill>
            <a:srgbClr val="0E3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Owal 10">
            <a:extLst>
              <a:ext uri="{FF2B5EF4-FFF2-40B4-BE49-F238E27FC236}">
                <a16:creationId xmlns:a16="http://schemas.microsoft.com/office/drawing/2014/main" id="{925A1D08-8893-E030-038F-BBDF5F555D91}"/>
              </a:ext>
            </a:extLst>
          </p:cNvPr>
          <p:cNvSpPr/>
          <p:nvPr/>
        </p:nvSpPr>
        <p:spPr>
          <a:xfrm>
            <a:off x="-166691" y="1432504"/>
            <a:ext cx="1672136" cy="1792238"/>
          </a:xfrm>
          <a:prstGeom prst="ellipse">
            <a:avLst/>
          </a:prstGeom>
          <a:solidFill>
            <a:srgbClr val="B1D7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2" name="Grafika 11">
            <a:extLst>
              <a:ext uri="{FF2B5EF4-FFF2-40B4-BE49-F238E27FC236}">
                <a16:creationId xmlns:a16="http://schemas.microsoft.com/office/drawing/2014/main" id="{CDD4E73A-752B-1070-10AE-52CC8BDEF2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9596" y="1583341"/>
            <a:ext cx="1244192" cy="1187638"/>
          </a:xfrm>
          <a:prstGeom prst="rect">
            <a:avLst/>
          </a:prstGeom>
        </p:spPr>
      </p:pic>
      <p:sp>
        <p:nvSpPr>
          <p:cNvPr id="13" name="Owal 12">
            <a:extLst>
              <a:ext uri="{FF2B5EF4-FFF2-40B4-BE49-F238E27FC236}">
                <a16:creationId xmlns:a16="http://schemas.microsoft.com/office/drawing/2014/main" id="{34EF9EE0-F05B-B3B2-94EA-B44E556D7839}"/>
              </a:ext>
            </a:extLst>
          </p:cNvPr>
          <p:cNvSpPr/>
          <p:nvPr/>
        </p:nvSpPr>
        <p:spPr>
          <a:xfrm>
            <a:off x="749214" y="1105558"/>
            <a:ext cx="756231" cy="744656"/>
          </a:xfrm>
          <a:prstGeom prst="ellipse">
            <a:avLst/>
          </a:prstGeom>
          <a:solidFill>
            <a:srgbClr val="F8F2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125202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A2FAF5-9C41-3FF4-4737-4C8E1A650E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Brak dostępnego opisu zdjęcia.">
            <a:extLst>
              <a:ext uri="{FF2B5EF4-FFF2-40B4-BE49-F238E27FC236}">
                <a16:creationId xmlns:a16="http://schemas.microsoft.com/office/drawing/2014/main" id="{5CB03ADE-B73A-656F-37A7-7119021048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5864" y="648174"/>
            <a:ext cx="3575957" cy="4767943"/>
          </a:xfrm>
          <a:prstGeom prst="rect">
            <a:avLst/>
          </a:prstGeom>
          <a:noFill/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Owal 11">
            <a:extLst>
              <a:ext uri="{FF2B5EF4-FFF2-40B4-BE49-F238E27FC236}">
                <a16:creationId xmlns:a16="http://schemas.microsoft.com/office/drawing/2014/main" id="{B8C4281C-8155-940C-2A44-34CAB50D1A7C}"/>
              </a:ext>
            </a:extLst>
          </p:cNvPr>
          <p:cNvSpPr/>
          <p:nvPr/>
        </p:nvSpPr>
        <p:spPr>
          <a:xfrm>
            <a:off x="8783432" y="3070090"/>
            <a:ext cx="5605811" cy="5520008"/>
          </a:xfrm>
          <a:prstGeom prst="ellipse">
            <a:avLst/>
          </a:prstGeom>
          <a:solidFill>
            <a:schemeClr val="accent5">
              <a:lumMod val="20000"/>
              <a:lumOff val="80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5319E33-BCD8-9BBD-76A2-CA76AE5847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0946" y="5709963"/>
            <a:ext cx="10371087" cy="345545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sz="1800" dirty="0"/>
              <a:t>Spotkanie w Urzędzie Marszałkowskim Województwa Wielkopolskiego z partnerami oraz przedstawicielami spółki PKP Polskie Linie Kolejowe SA, dotyczące zaawansowania prac nad realizacja projektu </a:t>
            </a:r>
            <a:br>
              <a:rPr lang="pl-PL" sz="1800" dirty="0"/>
            </a:br>
            <a:r>
              <a:rPr lang="pl-PL" sz="1800" dirty="0"/>
              <a:t>"Rewitalizacja linii kolejowej nr 368 Szamotuły-Międzychód", realizowanego w ramach programu Kolej+.</a:t>
            </a:r>
          </a:p>
        </p:txBody>
      </p:sp>
      <p:sp>
        <p:nvSpPr>
          <p:cNvPr id="8" name="Owal 7">
            <a:extLst>
              <a:ext uri="{FF2B5EF4-FFF2-40B4-BE49-F238E27FC236}">
                <a16:creationId xmlns:a16="http://schemas.microsoft.com/office/drawing/2014/main" id="{B5CBB605-CD42-D86C-B5C8-46880AFEB9FC}"/>
              </a:ext>
            </a:extLst>
          </p:cNvPr>
          <p:cNvSpPr/>
          <p:nvPr/>
        </p:nvSpPr>
        <p:spPr>
          <a:xfrm>
            <a:off x="-1194317" y="-860384"/>
            <a:ext cx="2904067" cy="2859617"/>
          </a:xfrm>
          <a:prstGeom prst="ellipse">
            <a:avLst/>
          </a:prstGeom>
          <a:solidFill>
            <a:srgbClr val="0E3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Owal 8">
            <a:extLst>
              <a:ext uri="{FF2B5EF4-FFF2-40B4-BE49-F238E27FC236}">
                <a16:creationId xmlns:a16="http://schemas.microsoft.com/office/drawing/2014/main" id="{0C8A945C-1E4F-CCE3-F932-1F935EC1132C}"/>
              </a:ext>
            </a:extLst>
          </p:cNvPr>
          <p:cNvSpPr/>
          <p:nvPr/>
        </p:nvSpPr>
        <p:spPr>
          <a:xfrm>
            <a:off x="-166691" y="1432504"/>
            <a:ext cx="1672136" cy="1792238"/>
          </a:xfrm>
          <a:prstGeom prst="ellipse">
            <a:avLst/>
          </a:prstGeom>
          <a:solidFill>
            <a:srgbClr val="B1D7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0" name="Grafika 9">
            <a:extLst>
              <a:ext uri="{FF2B5EF4-FFF2-40B4-BE49-F238E27FC236}">
                <a16:creationId xmlns:a16="http://schemas.microsoft.com/office/drawing/2014/main" id="{9CB5F3BE-5E7C-0A1C-A491-F694EB5286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596" y="1583341"/>
            <a:ext cx="1244192" cy="1187638"/>
          </a:xfrm>
          <a:prstGeom prst="rect">
            <a:avLst/>
          </a:prstGeom>
        </p:spPr>
      </p:pic>
      <p:sp>
        <p:nvSpPr>
          <p:cNvPr id="11" name="Owal 10">
            <a:extLst>
              <a:ext uri="{FF2B5EF4-FFF2-40B4-BE49-F238E27FC236}">
                <a16:creationId xmlns:a16="http://schemas.microsoft.com/office/drawing/2014/main" id="{5DD51A82-B575-B022-D6BB-F01DADC770A2}"/>
              </a:ext>
            </a:extLst>
          </p:cNvPr>
          <p:cNvSpPr/>
          <p:nvPr/>
        </p:nvSpPr>
        <p:spPr>
          <a:xfrm>
            <a:off x="749214" y="1105558"/>
            <a:ext cx="756231" cy="744656"/>
          </a:xfrm>
          <a:prstGeom prst="ellipse">
            <a:avLst/>
          </a:prstGeom>
          <a:solidFill>
            <a:srgbClr val="F8F2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3074" name="Picture 2" descr="Brak dostępnego opisu zdjęcia.">
            <a:extLst>
              <a:ext uri="{FF2B5EF4-FFF2-40B4-BE49-F238E27FC236}">
                <a16:creationId xmlns:a16="http://schemas.microsoft.com/office/drawing/2014/main" id="{B09967FE-02BD-F65E-38F0-C956E25CF2B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6"/>
          <a:stretch>
            <a:fillRect/>
          </a:stretch>
        </p:blipFill>
        <p:spPr bwMode="auto">
          <a:xfrm>
            <a:off x="5236953" y="2638697"/>
            <a:ext cx="5951373" cy="2932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315411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930600-8EED-5B84-C9C5-CE83F70643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921DC19A-2B64-FA46-F15D-88B58EC3889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7442" y="0"/>
            <a:ext cx="13453240" cy="6858000"/>
          </a:xfrm>
          <a:prstGeom prst="rect">
            <a:avLst/>
          </a:prstGeom>
        </p:spPr>
      </p:pic>
      <p:sp>
        <p:nvSpPr>
          <p:cNvPr id="4" name="Owal 3">
            <a:extLst>
              <a:ext uri="{FF2B5EF4-FFF2-40B4-BE49-F238E27FC236}">
                <a16:creationId xmlns:a16="http://schemas.microsoft.com/office/drawing/2014/main" id="{A083C5E3-00E9-E64B-BED1-6CF0842CEFAD}"/>
              </a:ext>
            </a:extLst>
          </p:cNvPr>
          <p:cNvSpPr/>
          <p:nvPr/>
        </p:nvSpPr>
        <p:spPr>
          <a:xfrm>
            <a:off x="-1194317" y="-860384"/>
            <a:ext cx="2904067" cy="2859617"/>
          </a:xfrm>
          <a:prstGeom prst="ellipse">
            <a:avLst/>
          </a:prstGeom>
          <a:solidFill>
            <a:srgbClr val="0E3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Owal 5">
            <a:extLst>
              <a:ext uri="{FF2B5EF4-FFF2-40B4-BE49-F238E27FC236}">
                <a16:creationId xmlns:a16="http://schemas.microsoft.com/office/drawing/2014/main" id="{804F138E-761A-D722-B97A-A447D93661D2}"/>
              </a:ext>
            </a:extLst>
          </p:cNvPr>
          <p:cNvSpPr/>
          <p:nvPr/>
        </p:nvSpPr>
        <p:spPr>
          <a:xfrm>
            <a:off x="-166691" y="1432504"/>
            <a:ext cx="1672136" cy="1792238"/>
          </a:xfrm>
          <a:prstGeom prst="ellipse">
            <a:avLst/>
          </a:prstGeom>
          <a:solidFill>
            <a:srgbClr val="B1D7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7" name="Grafika 6">
            <a:extLst>
              <a:ext uri="{FF2B5EF4-FFF2-40B4-BE49-F238E27FC236}">
                <a16:creationId xmlns:a16="http://schemas.microsoft.com/office/drawing/2014/main" id="{06F4025A-D1D6-7B04-DC46-08C21C6085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596" y="1583341"/>
            <a:ext cx="1244192" cy="1187638"/>
          </a:xfrm>
          <a:prstGeom prst="rect">
            <a:avLst/>
          </a:prstGeom>
        </p:spPr>
      </p:pic>
      <p:sp>
        <p:nvSpPr>
          <p:cNvPr id="8" name="Owal 7">
            <a:extLst>
              <a:ext uri="{FF2B5EF4-FFF2-40B4-BE49-F238E27FC236}">
                <a16:creationId xmlns:a16="http://schemas.microsoft.com/office/drawing/2014/main" id="{BB739A7F-9DE3-C7E2-2FAE-A31D84113CAC}"/>
              </a:ext>
            </a:extLst>
          </p:cNvPr>
          <p:cNvSpPr/>
          <p:nvPr/>
        </p:nvSpPr>
        <p:spPr>
          <a:xfrm>
            <a:off x="749214" y="1105558"/>
            <a:ext cx="756231" cy="744656"/>
          </a:xfrm>
          <a:prstGeom prst="ellipse">
            <a:avLst/>
          </a:prstGeom>
          <a:solidFill>
            <a:srgbClr val="F8F2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rostokąt: zaokrąglone rogi 8">
            <a:extLst>
              <a:ext uri="{FF2B5EF4-FFF2-40B4-BE49-F238E27FC236}">
                <a16:creationId xmlns:a16="http://schemas.microsoft.com/office/drawing/2014/main" id="{EA227D98-FF8E-CCE9-5F14-764DA9734AAF}"/>
              </a:ext>
            </a:extLst>
          </p:cNvPr>
          <p:cNvSpPr/>
          <p:nvPr/>
        </p:nvSpPr>
        <p:spPr>
          <a:xfrm>
            <a:off x="5206188" y="5024524"/>
            <a:ext cx="6985812" cy="1149854"/>
          </a:xfrm>
          <a:prstGeom prst="roundRect">
            <a:avLst/>
          </a:prstGeom>
          <a:solidFill>
            <a:schemeClr val="lt1">
              <a:alpha val="71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pl-PL" sz="32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PLANOWANE INWESTYCJE </a:t>
            </a:r>
            <a:br>
              <a:rPr lang="pl-PL" sz="32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32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ZAMIERZENIA W 2026 ROKU</a:t>
            </a:r>
          </a:p>
        </p:txBody>
      </p:sp>
    </p:spTree>
    <p:extLst>
      <p:ext uri="{BB962C8B-B14F-4D97-AF65-F5344CB8AC3E}">
        <p14:creationId xmlns:p14="http://schemas.microsoft.com/office/powerpoint/2010/main" val="150559623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B1ED0B-D73A-7BBD-1F2A-A1E99D078A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Obraz 13">
            <a:extLst>
              <a:ext uri="{FF2B5EF4-FFF2-40B4-BE49-F238E27FC236}">
                <a16:creationId xmlns:a16="http://schemas.microsoft.com/office/drawing/2014/main" id="{EEC853AE-568D-FCE5-849B-3F5F3C77AF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40721" y="1440237"/>
            <a:ext cx="4758679" cy="3569009"/>
          </a:xfrm>
          <a:prstGeom prst="rect">
            <a:avLst/>
          </a:prstGeom>
        </p:spPr>
      </p:pic>
      <p:sp>
        <p:nvSpPr>
          <p:cNvPr id="4" name="Owal 3">
            <a:extLst>
              <a:ext uri="{FF2B5EF4-FFF2-40B4-BE49-F238E27FC236}">
                <a16:creationId xmlns:a16="http://schemas.microsoft.com/office/drawing/2014/main" id="{47CCAE24-02A2-E772-E384-88D8EB9801A4}"/>
              </a:ext>
            </a:extLst>
          </p:cNvPr>
          <p:cNvSpPr/>
          <p:nvPr/>
        </p:nvSpPr>
        <p:spPr>
          <a:xfrm>
            <a:off x="8783432" y="3070090"/>
            <a:ext cx="5605811" cy="5520008"/>
          </a:xfrm>
          <a:prstGeom prst="ellipse">
            <a:avLst/>
          </a:prstGeom>
          <a:solidFill>
            <a:schemeClr val="accent5">
              <a:lumMod val="20000"/>
              <a:lumOff val="80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8AFA8C6A-B11E-1FAF-D76E-E52B48E709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87933" y="4941299"/>
            <a:ext cx="2904067" cy="1325563"/>
          </a:xfrm>
        </p:spPr>
        <p:txBody>
          <a:bodyPr/>
          <a:lstStyle/>
          <a:p>
            <a:r>
              <a:rPr lang="pl-PL" b="1" dirty="0">
                <a:solidFill>
                  <a:schemeClr val="accent1">
                    <a:lumMod val="50000"/>
                  </a:schemeClr>
                </a:solidFill>
              </a:rPr>
              <a:t>TRANSPORT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9901A7F-6F53-D97B-9061-370421F001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69233" y="5760425"/>
            <a:ext cx="7129312" cy="916057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pl-PL" sz="1800" dirty="0"/>
              <a:t>Naprawa studni kanalizacji deszczowej i sanitarnej</a:t>
            </a:r>
            <a:br>
              <a:rPr lang="pl-PL" sz="1800" dirty="0"/>
            </a:br>
            <a:r>
              <a:rPr lang="pl-PL" sz="1800" dirty="0"/>
              <a:t> na ul. Św. Jana Pawła II w Międzychodzie </a:t>
            </a:r>
          </a:p>
          <a:p>
            <a:pPr marL="0" indent="0" algn="ctr">
              <a:buNone/>
            </a:pPr>
            <a:r>
              <a:rPr lang="pl-PL" sz="1800" dirty="0"/>
              <a:t>Zaplanowana kwota: 60 000,00 zł</a:t>
            </a:r>
            <a:endParaRPr lang="pl-PL" altLang="pl-PL" sz="1800" dirty="0">
              <a:latin typeface="Arial" panose="020B0604020202020204" pitchFamily="34" charset="0"/>
            </a:endParaRPr>
          </a:p>
        </p:txBody>
      </p:sp>
      <p:pic>
        <p:nvPicPr>
          <p:cNvPr id="6148" name="Picture 4" descr="1️⃣">
            <a:extLst>
              <a:ext uri="{FF2B5EF4-FFF2-40B4-BE49-F238E27FC236}">
                <a16:creationId xmlns:a16="http://schemas.microsoft.com/office/drawing/2014/main" id="{F2FC3ECD-CF13-548B-C6A9-34F38AFCB9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71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2️⃣">
            <a:extLst>
              <a:ext uri="{FF2B5EF4-FFF2-40B4-BE49-F238E27FC236}">
                <a16:creationId xmlns:a16="http://schemas.microsoft.com/office/drawing/2014/main" id="{00CBB541-6B4D-2064-4278-9C4CFE5091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285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Owal 8">
            <a:extLst>
              <a:ext uri="{FF2B5EF4-FFF2-40B4-BE49-F238E27FC236}">
                <a16:creationId xmlns:a16="http://schemas.microsoft.com/office/drawing/2014/main" id="{772BC406-ABF3-E2E0-54BA-63452F13AC5D}"/>
              </a:ext>
            </a:extLst>
          </p:cNvPr>
          <p:cNvSpPr/>
          <p:nvPr/>
        </p:nvSpPr>
        <p:spPr>
          <a:xfrm>
            <a:off x="-1194317" y="-860384"/>
            <a:ext cx="2904067" cy="2859617"/>
          </a:xfrm>
          <a:prstGeom prst="ellipse">
            <a:avLst/>
          </a:prstGeom>
          <a:solidFill>
            <a:srgbClr val="0E3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Owal 9">
            <a:extLst>
              <a:ext uri="{FF2B5EF4-FFF2-40B4-BE49-F238E27FC236}">
                <a16:creationId xmlns:a16="http://schemas.microsoft.com/office/drawing/2014/main" id="{FFF0B43A-4B59-89FD-D0C5-5C32D268BB41}"/>
              </a:ext>
            </a:extLst>
          </p:cNvPr>
          <p:cNvSpPr/>
          <p:nvPr/>
        </p:nvSpPr>
        <p:spPr>
          <a:xfrm>
            <a:off x="-166691" y="1432504"/>
            <a:ext cx="1672136" cy="1792238"/>
          </a:xfrm>
          <a:prstGeom prst="ellipse">
            <a:avLst/>
          </a:prstGeom>
          <a:solidFill>
            <a:srgbClr val="B1D7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1" name="Grafika 10">
            <a:extLst>
              <a:ext uri="{FF2B5EF4-FFF2-40B4-BE49-F238E27FC236}">
                <a16:creationId xmlns:a16="http://schemas.microsoft.com/office/drawing/2014/main" id="{D8B103F7-6B54-408A-9B7C-D92CDD9F43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9596" y="1583341"/>
            <a:ext cx="1244192" cy="1187638"/>
          </a:xfrm>
          <a:prstGeom prst="rect">
            <a:avLst/>
          </a:prstGeom>
        </p:spPr>
      </p:pic>
      <p:sp>
        <p:nvSpPr>
          <p:cNvPr id="12" name="Owal 11">
            <a:extLst>
              <a:ext uri="{FF2B5EF4-FFF2-40B4-BE49-F238E27FC236}">
                <a16:creationId xmlns:a16="http://schemas.microsoft.com/office/drawing/2014/main" id="{F19FE973-4F70-8321-8524-B081FCF366FF}"/>
              </a:ext>
            </a:extLst>
          </p:cNvPr>
          <p:cNvSpPr/>
          <p:nvPr/>
        </p:nvSpPr>
        <p:spPr>
          <a:xfrm>
            <a:off x="749214" y="1105558"/>
            <a:ext cx="756231" cy="744656"/>
          </a:xfrm>
          <a:prstGeom prst="ellipse">
            <a:avLst/>
          </a:prstGeom>
          <a:solidFill>
            <a:srgbClr val="F8F2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F4D8737C-5BE9-A31A-7FF3-34B47789688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78"/>
          <a:stretch>
            <a:fillRect/>
          </a:stretch>
        </p:blipFill>
        <p:spPr>
          <a:xfrm rot="5400000">
            <a:off x="4999370" y="-79937"/>
            <a:ext cx="462059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9605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CEBF42-AA72-8D5A-5E3F-A8DE6BCEF1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wal 3">
            <a:extLst>
              <a:ext uri="{FF2B5EF4-FFF2-40B4-BE49-F238E27FC236}">
                <a16:creationId xmlns:a16="http://schemas.microsoft.com/office/drawing/2014/main" id="{C4FD8368-10A5-2B24-5822-3F79784CCEEB}"/>
              </a:ext>
            </a:extLst>
          </p:cNvPr>
          <p:cNvSpPr/>
          <p:nvPr/>
        </p:nvSpPr>
        <p:spPr>
          <a:xfrm>
            <a:off x="8783432" y="3070090"/>
            <a:ext cx="5605811" cy="5520008"/>
          </a:xfrm>
          <a:prstGeom prst="ellipse">
            <a:avLst/>
          </a:prstGeom>
          <a:solidFill>
            <a:schemeClr val="accent5">
              <a:lumMod val="20000"/>
              <a:lumOff val="80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444D7137-507B-E432-C80A-9A606826FB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87933" y="4932184"/>
            <a:ext cx="2904067" cy="1325563"/>
          </a:xfrm>
        </p:spPr>
        <p:txBody>
          <a:bodyPr/>
          <a:lstStyle/>
          <a:p>
            <a:r>
              <a:rPr lang="pl-PL" b="1" dirty="0">
                <a:solidFill>
                  <a:schemeClr val="accent1">
                    <a:lumMod val="50000"/>
                  </a:schemeClr>
                </a:solidFill>
              </a:rPr>
              <a:t>TRANSPORT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A589D10-4A62-B3AF-5691-E9D5CC4982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1996" y="5594966"/>
            <a:ext cx="7129312" cy="916057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br>
              <a:rPr lang="pl-PL" sz="1700" dirty="0"/>
            </a:br>
            <a:r>
              <a:rPr lang="pl-PL" sz="1700" dirty="0"/>
              <a:t>W ramach Rządowego Funduszu Rozwoju Dróg Powiat Międzychodzki otrzymał </a:t>
            </a:r>
            <a:br>
              <a:rPr lang="pl-PL" sz="1700" dirty="0"/>
            </a:br>
            <a:r>
              <a:rPr lang="pl-PL" sz="1700" dirty="0"/>
              <a:t>60% dofinansowania, w kwocie 5.271.263,61 zł, dla przebudowy </a:t>
            </a:r>
            <a:br>
              <a:rPr lang="pl-PL" sz="1700" dirty="0"/>
            </a:br>
            <a:r>
              <a:rPr lang="pl-PL" sz="1700" dirty="0"/>
              <a:t>1,47 km drogi powiatowej w Łowyniu</a:t>
            </a:r>
          </a:p>
          <a:p>
            <a:pPr marL="0" indent="0" algn="ctr">
              <a:buNone/>
            </a:pPr>
            <a:endParaRPr lang="pl-PL" sz="1800" dirty="0"/>
          </a:p>
          <a:p>
            <a:pPr marL="0" indent="0" algn="ctr">
              <a:buNone/>
            </a:pPr>
            <a:endParaRPr lang="pl-PL" sz="1800" dirty="0"/>
          </a:p>
          <a:p>
            <a:pPr marL="0" indent="0" algn="ctr">
              <a:buNone/>
            </a:pPr>
            <a:endParaRPr lang="pl-PL" sz="1800" dirty="0"/>
          </a:p>
        </p:txBody>
      </p:sp>
      <p:pic>
        <p:nvPicPr>
          <p:cNvPr id="6148" name="Picture 4" descr="1️⃣">
            <a:extLst>
              <a:ext uri="{FF2B5EF4-FFF2-40B4-BE49-F238E27FC236}">
                <a16:creationId xmlns:a16="http://schemas.microsoft.com/office/drawing/2014/main" id="{4DA3D640-2655-247C-DB20-2318D62CC5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71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2️⃣">
            <a:extLst>
              <a:ext uri="{FF2B5EF4-FFF2-40B4-BE49-F238E27FC236}">
                <a16:creationId xmlns:a16="http://schemas.microsoft.com/office/drawing/2014/main" id="{0C638392-AD1E-4FC1-F134-59F7FBAC8C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285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Owal 8">
            <a:extLst>
              <a:ext uri="{FF2B5EF4-FFF2-40B4-BE49-F238E27FC236}">
                <a16:creationId xmlns:a16="http://schemas.microsoft.com/office/drawing/2014/main" id="{07157930-5445-DAC5-C7D5-366238D89441}"/>
              </a:ext>
            </a:extLst>
          </p:cNvPr>
          <p:cNvSpPr/>
          <p:nvPr/>
        </p:nvSpPr>
        <p:spPr>
          <a:xfrm>
            <a:off x="-1194317" y="-860384"/>
            <a:ext cx="2904067" cy="2859617"/>
          </a:xfrm>
          <a:prstGeom prst="ellipse">
            <a:avLst/>
          </a:prstGeom>
          <a:solidFill>
            <a:srgbClr val="0E3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Owal 9">
            <a:extLst>
              <a:ext uri="{FF2B5EF4-FFF2-40B4-BE49-F238E27FC236}">
                <a16:creationId xmlns:a16="http://schemas.microsoft.com/office/drawing/2014/main" id="{9FB61CE9-6F3C-23C6-2094-1BFF5D643B78}"/>
              </a:ext>
            </a:extLst>
          </p:cNvPr>
          <p:cNvSpPr/>
          <p:nvPr/>
        </p:nvSpPr>
        <p:spPr>
          <a:xfrm>
            <a:off x="-166691" y="1432504"/>
            <a:ext cx="1672136" cy="1792238"/>
          </a:xfrm>
          <a:prstGeom prst="ellipse">
            <a:avLst/>
          </a:prstGeom>
          <a:solidFill>
            <a:srgbClr val="B1D7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1" name="Grafika 10">
            <a:extLst>
              <a:ext uri="{FF2B5EF4-FFF2-40B4-BE49-F238E27FC236}">
                <a16:creationId xmlns:a16="http://schemas.microsoft.com/office/drawing/2014/main" id="{2D2F6219-D340-45CF-C278-D225F15080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596" y="1583341"/>
            <a:ext cx="1244192" cy="1187638"/>
          </a:xfrm>
          <a:prstGeom prst="rect">
            <a:avLst/>
          </a:prstGeom>
        </p:spPr>
      </p:pic>
      <p:sp>
        <p:nvSpPr>
          <p:cNvPr id="12" name="Owal 11">
            <a:extLst>
              <a:ext uri="{FF2B5EF4-FFF2-40B4-BE49-F238E27FC236}">
                <a16:creationId xmlns:a16="http://schemas.microsoft.com/office/drawing/2014/main" id="{4E799BD2-CC61-4A79-5463-ECADE1215D84}"/>
              </a:ext>
            </a:extLst>
          </p:cNvPr>
          <p:cNvSpPr/>
          <p:nvPr/>
        </p:nvSpPr>
        <p:spPr>
          <a:xfrm>
            <a:off x="749214" y="1105558"/>
            <a:ext cx="756231" cy="744656"/>
          </a:xfrm>
          <a:prstGeom prst="ellipse">
            <a:avLst/>
          </a:prstGeom>
          <a:solidFill>
            <a:srgbClr val="F8F2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2050" name="Picture 2" descr="Może być zdjęciem przedstawiającym drzewo, mgła, trawa, droga i ulica">
            <a:extLst>
              <a:ext uri="{FF2B5EF4-FFF2-40B4-BE49-F238E27FC236}">
                <a16:creationId xmlns:a16="http://schemas.microsoft.com/office/drawing/2014/main" id="{2C8CFD19-F482-F079-C954-D139ADA213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6471" y="545305"/>
            <a:ext cx="2711600" cy="4820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Może być zdjęciem przedstawiającym mgła, droga i trawa">
            <a:extLst>
              <a:ext uri="{FF2B5EF4-FFF2-40B4-BE49-F238E27FC236}">
                <a16:creationId xmlns:a16="http://schemas.microsoft.com/office/drawing/2014/main" id="{652BEE0A-E60E-19AE-E30A-05D608BB1E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9326" y="569878"/>
            <a:ext cx="3611290" cy="4796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19355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7BCC32-50A5-F35E-1B97-ABA944369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wal 3">
            <a:extLst>
              <a:ext uri="{FF2B5EF4-FFF2-40B4-BE49-F238E27FC236}">
                <a16:creationId xmlns:a16="http://schemas.microsoft.com/office/drawing/2014/main" id="{91EEA07A-9560-946D-377E-620760796577}"/>
              </a:ext>
            </a:extLst>
          </p:cNvPr>
          <p:cNvSpPr/>
          <p:nvPr/>
        </p:nvSpPr>
        <p:spPr>
          <a:xfrm>
            <a:off x="8783432" y="3070090"/>
            <a:ext cx="5605811" cy="5520008"/>
          </a:xfrm>
          <a:prstGeom prst="ellipse">
            <a:avLst/>
          </a:prstGeom>
          <a:solidFill>
            <a:schemeClr val="accent5">
              <a:lumMod val="20000"/>
              <a:lumOff val="80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0244" name="Picture 4" descr="Może być zdjęciem przedstawiającym nauka i tabela">
            <a:extLst>
              <a:ext uri="{FF2B5EF4-FFF2-40B4-BE49-F238E27FC236}">
                <a16:creationId xmlns:a16="http://schemas.microsoft.com/office/drawing/2014/main" id="{3B6ABCAC-1B76-D62D-1151-6A3ADD02D7A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84" b="17336"/>
          <a:stretch>
            <a:fillRect/>
          </a:stretch>
        </p:blipFill>
        <p:spPr bwMode="auto">
          <a:xfrm>
            <a:off x="5165278" y="1189459"/>
            <a:ext cx="4539887" cy="4236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Brak dostępnego opisu zdjęcia.">
            <a:extLst>
              <a:ext uri="{FF2B5EF4-FFF2-40B4-BE49-F238E27FC236}">
                <a16:creationId xmlns:a16="http://schemas.microsoft.com/office/drawing/2014/main" id="{D871995D-2FCE-9D8A-DD63-18C9F4B7115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14" r="20861"/>
          <a:stretch>
            <a:fillRect/>
          </a:stretch>
        </p:blipFill>
        <p:spPr bwMode="auto">
          <a:xfrm>
            <a:off x="1648382" y="1172206"/>
            <a:ext cx="3441093" cy="4236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F971C2D-E9FF-9EC1-B268-EEFBFD1C5F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13788" y="5765483"/>
            <a:ext cx="830294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1800" dirty="0"/>
              <a:t>Wykonanie instalacji klimatyzacji w klasach Zespołu Szkół Technicznych w budynku A</a:t>
            </a:r>
            <a:endParaRPr lang="pl-PL" altLang="pl-PL" sz="1800" dirty="0"/>
          </a:p>
        </p:txBody>
      </p:sp>
      <p:pic>
        <p:nvPicPr>
          <p:cNvPr id="6148" name="Picture 4" descr="1️⃣">
            <a:extLst>
              <a:ext uri="{FF2B5EF4-FFF2-40B4-BE49-F238E27FC236}">
                <a16:creationId xmlns:a16="http://schemas.microsoft.com/office/drawing/2014/main" id="{1424C9A5-F131-E4C7-0DF6-41F4AE39F6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71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2️⃣">
            <a:extLst>
              <a:ext uri="{FF2B5EF4-FFF2-40B4-BE49-F238E27FC236}">
                <a16:creationId xmlns:a16="http://schemas.microsoft.com/office/drawing/2014/main" id="{16BB6300-2313-0CEF-965D-C1DDE41C77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285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Owal 8">
            <a:extLst>
              <a:ext uri="{FF2B5EF4-FFF2-40B4-BE49-F238E27FC236}">
                <a16:creationId xmlns:a16="http://schemas.microsoft.com/office/drawing/2014/main" id="{580668B3-406F-209D-D15A-EB8A5FF588D0}"/>
              </a:ext>
            </a:extLst>
          </p:cNvPr>
          <p:cNvSpPr/>
          <p:nvPr/>
        </p:nvSpPr>
        <p:spPr>
          <a:xfrm>
            <a:off x="-1194317" y="-860384"/>
            <a:ext cx="2904067" cy="2859617"/>
          </a:xfrm>
          <a:prstGeom prst="ellipse">
            <a:avLst/>
          </a:prstGeom>
          <a:solidFill>
            <a:srgbClr val="0E3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Owal 9">
            <a:extLst>
              <a:ext uri="{FF2B5EF4-FFF2-40B4-BE49-F238E27FC236}">
                <a16:creationId xmlns:a16="http://schemas.microsoft.com/office/drawing/2014/main" id="{F765F07D-061D-7F8E-A5D8-F626B4D35C29}"/>
              </a:ext>
            </a:extLst>
          </p:cNvPr>
          <p:cNvSpPr/>
          <p:nvPr/>
        </p:nvSpPr>
        <p:spPr>
          <a:xfrm>
            <a:off x="-166691" y="1432504"/>
            <a:ext cx="1672136" cy="1792238"/>
          </a:xfrm>
          <a:prstGeom prst="ellipse">
            <a:avLst/>
          </a:prstGeom>
          <a:solidFill>
            <a:srgbClr val="B1D7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1" name="Grafika 10">
            <a:extLst>
              <a:ext uri="{FF2B5EF4-FFF2-40B4-BE49-F238E27FC236}">
                <a16:creationId xmlns:a16="http://schemas.microsoft.com/office/drawing/2014/main" id="{ABDF7B2C-05A5-4C64-AAAD-D87E91BD9F8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9596" y="1583341"/>
            <a:ext cx="1244192" cy="1187638"/>
          </a:xfrm>
          <a:prstGeom prst="rect">
            <a:avLst/>
          </a:prstGeom>
        </p:spPr>
      </p:pic>
      <p:sp>
        <p:nvSpPr>
          <p:cNvPr id="12" name="Owal 11">
            <a:extLst>
              <a:ext uri="{FF2B5EF4-FFF2-40B4-BE49-F238E27FC236}">
                <a16:creationId xmlns:a16="http://schemas.microsoft.com/office/drawing/2014/main" id="{41B65E5F-1D2C-EEDF-3A4D-B34DE817DA4A}"/>
              </a:ext>
            </a:extLst>
          </p:cNvPr>
          <p:cNvSpPr/>
          <p:nvPr/>
        </p:nvSpPr>
        <p:spPr>
          <a:xfrm>
            <a:off x="749214" y="1105558"/>
            <a:ext cx="756231" cy="744656"/>
          </a:xfrm>
          <a:prstGeom prst="ellipse">
            <a:avLst/>
          </a:prstGeom>
          <a:solidFill>
            <a:srgbClr val="F8F2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Tytuł 1">
            <a:extLst>
              <a:ext uri="{FF2B5EF4-FFF2-40B4-BE49-F238E27FC236}">
                <a16:creationId xmlns:a16="http://schemas.microsoft.com/office/drawing/2014/main" id="{164451DD-3A4B-E275-9716-F41A00E02124}"/>
              </a:ext>
            </a:extLst>
          </p:cNvPr>
          <p:cNvSpPr txBox="1">
            <a:spLocks/>
          </p:cNvSpPr>
          <p:nvPr/>
        </p:nvSpPr>
        <p:spPr>
          <a:xfrm>
            <a:off x="9705165" y="5102701"/>
            <a:ext cx="290406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1" dirty="0">
                <a:solidFill>
                  <a:schemeClr val="accent1">
                    <a:lumMod val="50000"/>
                  </a:schemeClr>
                </a:solidFill>
              </a:rPr>
              <a:t>OŚWIATA</a:t>
            </a:r>
          </a:p>
        </p:txBody>
      </p:sp>
      <p:pic>
        <p:nvPicPr>
          <p:cNvPr id="3078" name="Picture 6" descr="Rekrutacja do szkół średnich - Powiat Międzychodzki">
            <a:extLst>
              <a:ext uri="{FF2B5EF4-FFF2-40B4-BE49-F238E27FC236}">
                <a16:creationId xmlns:a16="http://schemas.microsoft.com/office/drawing/2014/main" id="{A579AA34-EABD-92DE-F198-977B0BE9FF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6771" y="4592"/>
            <a:ext cx="2335229" cy="2335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588352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B6540F-24FD-AE6A-987D-875E7AF6FC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Obraz 13">
            <a:extLst>
              <a:ext uri="{FF2B5EF4-FFF2-40B4-BE49-F238E27FC236}">
                <a16:creationId xmlns:a16="http://schemas.microsoft.com/office/drawing/2014/main" id="{F75E3900-907B-DF8A-DD4F-4D45B4F411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10042" y="1252378"/>
            <a:ext cx="4262332" cy="3182267"/>
          </a:xfrm>
          <a:prstGeom prst="rect">
            <a:avLst/>
          </a:prstGeom>
        </p:spPr>
      </p:pic>
      <p:sp>
        <p:nvSpPr>
          <p:cNvPr id="4" name="Owal 3">
            <a:extLst>
              <a:ext uri="{FF2B5EF4-FFF2-40B4-BE49-F238E27FC236}">
                <a16:creationId xmlns:a16="http://schemas.microsoft.com/office/drawing/2014/main" id="{E6370DDB-75C9-3424-0142-129CEC83DA2A}"/>
              </a:ext>
            </a:extLst>
          </p:cNvPr>
          <p:cNvSpPr/>
          <p:nvPr/>
        </p:nvSpPr>
        <p:spPr>
          <a:xfrm>
            <a:off x="8783432" y="3070090"/>
            <a:ext cx="5605811" cy="5520008"/>
          </a:xfrm>
          <a:prstGeom prst="ellipse">
            <a:avLst/>
          </a:prstGeom>
          <a:solidFill>
            <a:schemeClr val="accent5">
              <a:lumMod val="20000"/>
              <a:lumOff val="80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1F59F20-5A2B-93E8-F2F8-B06B769B03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963" y="6137446"/>
            <a:ext cx="11804486" cy="4351338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endParaRPr lang="pl-PL" altLang="pl-PL" sz="1800" dirty="0"/>
          </a:p>
          <a:p>
            <a:pPr marL="0" indent="0" algn="ctr">
              <a:buNone/>
            </a:pPr>
            <a:r>
              <a:rPr lang="pl-PL" altLang="pl-PL" sz="1800" dirty="0"/>
              <a:t>Modernizacja budynku Zespołu Szkół nr 2 wraz z dostosowaniem do wymogów bezpieczeństwa </a:t>
            </a:r>
            <a:r>
              <a:rPr lang="pl-PL" altLang="pl-PL" sz="1800" dirty="0" err="1"/>
              <a:t>przeciwpożarowego-piętro</a:t>
            </a:r>
            <a:r>
              <a:rPr lang="pl-PL" altLang="pl-PL" sz="1800" dirty="0"/>
              <a:t> III</a:t>
            </a:r>
          </a:p>
        </p:txBody>
      </p:sp>
      <p:pic>
        <p:nvPicPr>
          <p:cNvPr id="6148" name="Picture 4" descr="1️⃣">
            <a:extLst>
              <a:ext uri="{FF2B5EF4-FFF2-40B4-BE49-F238E27FC236}">
                <a16:creationId xmlns:a16="http://schemas.microsoft.com/office/drawing/2014/main" id="{D98F1573-A1DC-726E-1D10-2C263C83D8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71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2️⃣">
            <a:extLst>
              <a:ext uri="{FF2B5EF4-FFF2-40B4-BE49-F238E27FC236}">
                <a16:creationId xmlns:a16="http://schemas.microsoft.com/office/drawing/2014/main" id="{267EFF5E-4AB1-3411-01AC-AD94CC59A5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285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Owal 8">
            <a:extLst>
              <a:ext uri="{FF2B5EF4-FFF2-40B4-BE49-F238E27FC236}">
                <a16:creationId xmlns:a16="http://schemas.microsoft.com/office/drawing/2014/main" id="{04789336-4ECA-01A0-1138-3168DE7AD19E}"/>
              </a:ext>
            </a:extLst>
          </p:cNvPr>
          <p:cNvSpPr/>
          <p:nvPr/>
        </p:nvSpPr>
        <p:spPr>
          <a:xfrm>
            <a:off x="-1194317" y="-860384"/>
            <a:ext cx="2904067" cy="2859617"/>
          </a:xfrm>
          <a:prstGeom prst="ellipse">
            <a:avLst/>
          </a:prstGeom>
          <a:solidFill>
            <a:srgbClr val="0E3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Owal 9">
            <a:extLst>
              <a:ext uri="{FF2B5EF4-FFF2-40B4-BE49-F238E27FC236}">
                <a16:creationId xmlns:a16="http://schemas.microsoft.com/office/drawing/2014/main" id="{B67B90DB-545F-8774-E3E1-F0B4174FEC13}"/>
              </a:ext>
            </a:extLst>
          </p:cNvPr>
          <p:cNvSpPr/>
          <p:nvPr/>
        </p:nvSpPr>
        <p:spPr>
          <a:xfrm>
            <a:off x="-166691" y="1432504"/>
            <a:ext cx="1672136" cy="1792238"/>
          </a:xfrm>
          <a:prstGeom prst="ellipse">
            <a:avLst/>
          </a:prstGeom>
          <a:solidFill>
            <a:srgbClr val="B1D7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1" name="Grafika 10">
            <a:extLst>
              <a:ext uri="{FF2B5EF4-FFF2-40B4-BE49-F238E27FC236}">
                <a16:creationId xmlns:a16="http://schemas.microsoft.com/office/drawing/2014/main" id="{85545368-5E57-E7CE-5778-4AF3996770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9596" y="1583341"/>
            <a:ext cx="1244192" cy="1187638"/>
          </a:xfrm>
          <a:prstGeom prst="rect">
            <a:avLst/>
          </a:prstGeom>
        </p:spPr>
      </p:pic>
      <p:sp>
        <p:nvSpPr>
          <p:cNvPr id="12" name="Owal 11">
            <a:extLst>
              <a:ext uri="{FF2B5EF4-FFF2-40B4-BE49-F238E27FC236}">
                <a16:creationId xmlns:a16="http://schemas.microsoft.com/office/drawing/2014/main" id="{06CB6B02-CAF8-EA07-CC34-B3701CE864DA}"/>
              </a:ext>
            </a:extLst>
          </p:cNvPr>
          <p:cNvSpPr/>
          <p:nvPr/>
        </p:nvSpPr>
        <p:spPr>
          <a:xfrm>
            <a:off x="749214" y="1105558"/>
            <a:ext cx="756231" cy="744656"/>
          </a:xfrm>
          <a:prstGeom prst="ellipse">
            <a:avLst/>
          </a:prstGeom>
          <a:solidFill>
            <a:srgbClr val="F8F2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Tytuł 1">
            <a:extLst>
              <a:ext uri="{FF2B5EF4-FFF2-40B4-BE49-F238E27FC236}">
                <a16:creationId xmlns:a16="http://schemas.microsoft.com/office/drawing/2014/main" id="{9D0D1623-372E-EF15-1F52-3B12CBF1B297}"/>
              </a:ext>
            </a:extLst>
          </p:cNvPr>
          <p:cNvSpPr txBox="1">
            <a:spLocks/>
          </p:cNvSpPr>
          <p:nvPr/>
        </p:nvSpPr>
        <p:spPr>
          <a:xfrm>
            <a:off x="9505333" y="4829156"/>
            <a:ext cx="290406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1" dirty="0">
                <a:solidFill>
                  <a:schemeClr val="accent1">
                    <a:lumMod val="50000"/>
                  </a:schemeClr>
                </a:solidFill>
              </a:rPr>
              <a:t>OŚWIATA</a:t>
            </a:r>
          </a:p>
        </p:txBody>
      </p:sp>
      <p:sp>
        <p:nvSpPr>
          <p:cNvPr id="5" name="AutoShape 6">
            <a:extLst>
              <a:ext uri="{FF2B5EF4-FFF2-40B4-BE49-F238E27FC236}">
                <a16:creationId xmlns:a16="http://schemas.microsoft.com/office/drawing/2014/main" id="{FF351874-F99D-2786-0138-44F5EE7B838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513138" y="0"/>
            <a:ext cx="51641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6" name="AutoShape 8">
            <a:extLst>
              <a:ext uri="{FF2B5EF4-FFF2-40B4-BE49-F238E27FC236}">
                <a16:creationId xmlns:a16="http://schemas.microsoft.com/office/drawing/2014/main" id="{787350DA-3F9F-455E-61F3-E2BBC0C4BC4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65538" y="152400"/>
            <a:ext cx="51641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pic>
        <p:nvPicPr>
          <p:cNvPr id="21" name="Obraz 20">
            <a:extLst>
              <a:ext uri="{FF2B5EF4-FFF2-40B4-BE49-F238E27FC236}">
                <a16:creationId xmlns:a16="http://schemas.microsoft.com/office/drawing/2014/main" id="{17F19C8F-93CE-4856-B781-6F4475CBD3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222251" y="1232207"/>
            <a:ext cx="4273481" cy="3196748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36784776-96C0-23DF-70A7-DD003C851F3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259" y="15875"/>
            <a:ext cx="2758507" cy="2075412"/>
          </a:xfrm>
          <a:prstGeom prst="rect">
            <a:avLst/>
          </a:prstGeom>
        </p:spPr>
      </p:pic>
      <p:pic>
        <p:nvPicPr>
          <p:cNvPr id="20" name="Obraz 19">
            <a:extLst>
              <a:ext uri="{FF2B5EF4-FFF2-40B4-BE49-F238E27FC236}">
                <a16:creationId xmlns:a16="http://schemas.microsoft.com/office/drawing/2014/main" id="{638CC015-3E04-EAD9-D160-D4D8A406FCD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9756" y="2177160"/>
            <a:ext cx="2767214" cy="2075411"/>
          </a:xfrm>
          <a:prstGeom prst="rect">
            <a:avLst/>
          </a:prstGeom>
        </p:spPr>
      </p:pic>
      <p:pic>
        <p:nvPicPr>
          <p:cNvPr id="24" name="Obraz 23">
            <a:extLst>
              <a:ext uri="{FF2B5EF4-FFF2-40B4-BE49-F238E27FC236}">
                <a16:creationId xmlns:a16="http://schemas.microsoft.com/office/drawing/2014/main" id="{65586584-4834-0CBA-DD9B-36D94A9939D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9420" y="4338444"/>
            <a:ext cx="2767217" cy="2075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207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A6EDB9-43AB-2991-73AF-BB863F3BBD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Brak dostępnego opisu zdjęcia.">
            <a:extLst>
              <a:ext uri="{FF2B5EF4-FFF2-40B4-BE49-F238E27FC236}">
                <a16:creationId xmlns:a16="http://schemas.microsoft.com/office/drawing/2014/main" id="{418C552D-1D80-9D6A-D24B-2C17FD6043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130" y="1262553"/>
            <a:ext cx="6871397" cy="3173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wal 3">
            <a:extLst>
              <a:ext uri="{FF2B5EF4-FFF2-40B4-BE49-F238E27FC236}">
                <a16:creationId xmlns:a16="http://schemas.microsoft.com/office/drawing/2014/main" id="{4E3735EA-6C7D-1795-E2C0-03875D121264}"/>
              </a:ext>
            </a:extLst>
          </p:cNvPr>
          <p:cNvSpPr/>
          <p:nvPr/>
        </p:nvSpPr>
        <p:spPr>
          <a:xfrm>
            <a:off x="8783432" y="3070090"/>
            <a:ext cx="5605811" cy="5520008"/>
          </a:xfrm>
          <a:prstGeom prst="ellipse">
            <a:avLst/>
          </a:prstGeom>
          <a:solidFill>
            <a:schemeClr val="accent5">
              <a:lumMod val="20000"/>
              <a:lumOff val="80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E0B77C7-6069-F3B1-BD39-56C80BA2D9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137" y="4257257"/>
            <a:ext cx="9673465" cy="2471732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br>
              <a:rPr lang="pl-PL" sz="1800" dirty="0"/>
            </a:br>
            <a:br>
              <a:rPr lang="pl-PL" sz="1800" dirty="0"/>
            </a:br>
            <a:r>
              <a:rPr lang="pl-PL" sz="1800" dirty="0"/>
              <a:t>Rozwój turystyki ornitologicznej na szlaku Wielkiej Pętli Wielkopolski</a:t>
            </a:r>
            <a:br>
              <a:rPr lang="pl-PL" sz="1800" dirty="0"/>
            </a:br>
            <a:r>
              <a:rPr lang="pl-PL" sz="1800" dirty="0"/>
              <a:t> w Starym Porcie w Międzychodzie </a:t>
            </a:r>
          </a:p>
          <a:p>
            <a:pPr marL="0" indent="0" algn="ctr">
              <a:buNone/>
            </a:pPr>
            <a:r>
              <a:rPr lang="pl-PL" sz="1800" dirty="0"/>
              <a:t>(punkt widokowy, wiata rekreacyjna, ławeczki, śmietniki, </a:t>
            </a:r>
            <a:br>
              <a:rPr lang="pl-PL" sz="1800" dirty="0"/>
            </a:br>
            <a:r>
              <a:rPr lang="pl-PL" sz="1800" dirty="0"/>
              <a:t>miejsce na pole namiotowe, ognisko, zagospodarowanie zieleni </a:t>
            </a:r>
            <a:br>
              <a:rPr lang="pl-PL" sz="1800" dirty="0"/>
            </a:br>
            <a:r>
              <a:rPr lang="pl-PL" sz="1800" dirty="0"/>
              <a:t>i odtworzenie starego bruku)</a:t>
            </a:r>
          </a:p>
          <a:p>
            <a:pPr marL="0" indent="0" algn="ctr">
              <a:buNone/>
            </a:pPr>
            <a:r>
              <a:rPr lang="pl-PL" altLang="pl-PL" sz="1800" dirty="0"/>
              <a:t>Zaplanowana kwota inwestycji: 200 000,00 zł</a:t>
            </a:r>
          </a:p>
          <a:p>
            <a:pPr marL="0" indent="0" algn="ctr">
              <a:buNone/>
            </a:pPr>
            <a:r>
              <a:rPr lang="pl-PL" altLang="pl-PL" sz="1800" dirty="0"/>
              <a:t>(z czego 60% dofinansowanie z Urzędu Marszałkowskiego, 40% wkład własny)</a:t>
            </a:r>
          </a:p>
        </p:txBody>
      </p:sp>
      <p:sp>
        <p:nvSpPr>
          <p:cNvPr id="9" name="Owal 8">
            <a:extLst>
              <a:ext uri="{FF2B5EF4-FFF2-40B4-BE49-F238E27FC236}">
                <a16:creationId xmlns:a16="http://schemas.microsoft.com/office/drawing/2014/main" id="{0C27CC79-32E5-0CD3-B3CD-3E118FF8D1F9}"/>
              </a:ext>
            </a:extLst>
          </p:cNvPr>
          <p:cNvSpPr/>
          <p:nvPr/>
        </p:nvSpPr>
        <p:spPr>
          <a:xfrm>
            <a:off x="-1194317" y="-860384"/>
            <a:ext cx="2904067" cy="2859617"/>
          </a:xfrm>
          <a:prstGeom prst="ellipse">
            <a:avLst/>
          </a:prstGeom>
          <a:solidFill>
            <a:srgbClr val="0E3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Owal 9">
            <a:extLst>
              <a:ext uri="{FF2B5EF4-FFF2-40B4-BE49-F238E27FC236}">
                <a16:creationId xmlns:a16="http://schemas.microsoft.com/office/drawing/2014/main" id="{74DBE90C-1F9D-D52B-B673-966BCAD3E924}"/>
              </a:ext>
            </a:extLst>
          </p:cNvPr>
          <p:cNvSpPr/>
          <p:nvPr/>
        </p:nvSpPr>
        <p:spPr>
          <a:xfrm>
            <a:off x="-166691" y="1432504"/>
            <a:ext cx="1672136" cy="1792238"/>
          </a:xfrm>
          <a:prstGeom prst="ellipse">
            <a:avLst/>
          </a:prstGeom>
          <a:solidFill>
            <a:srgbClr val="B1D7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1" name="Grafika 10">
            <a:extLst>
              <a:ext uri="{FF2B5EF4-FFF2-40B4-BE49-F238E27FC236}">
                <a16:creationId xmlns:a16="http://schemas.microsoft.com/office/drawing/2014/main" id="{4053FB66-9A03-2CB8-2025-C700C0E79D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596" y="1583341"/>
            <a:ext cx="1244192" cy="1187638"/>
          </a:xfrm>
          <a:prstGeom prst="rect">
            <a:avLst/>
          </a:prstGeom>
        </p:spPr>
      </p:pic>
      <p:sp>
        <p:nvSpPr>
          <p:cNvPr id="12" name="Owal 11">
            <a:extLst>
              <a:ext uri="{FF2B5EF4-FFF2-40B4-BE49-F238E27FC236}">
                <a16:creationId xmlns:a16="http://schemas.microsoft.com/office/drawing/2014/main" id="{20468848-B2AF-4A91-3F02-970157D5F149}"/>
              </a:ext>
            </a:extLst>
          </p:cNvPr>
          <p:cNvSpPr/>
          <p:nvPr/>
        </p:nvSpPr>
        <p:spPr>
          <a:xfrm>
            <a:off x="749214" y="1105558"/>
            <a:ext cx="756231" cy="744656"/>
          </a:xfrm>
          <a:prstGeom prst="ellipse">
            <a:avLst/>
          </a:prstGeom>
          <a:solidFill>
            <a:srgbClr val="F8F2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Tytuł 1">
            <a:extLst>
              <a:ext uri="{FF2B5EF4-FFF2-40B4-BE49-F238E27FC236}">
                <a16:creationId xmlns:a16="http://schemas.microsoft.com/office/drawing/2014/main" id="{A283D70F-0F07-98FF-FDE7-D6AD6EA34B9B}"/>
              </a:ext>
            </a:extLst>
          </p:cNvPr>
          <p:cNvSpPr txBox="1">
            <a:spLocks/>
          </p:cNvSpPr>
          <p:nvPr/>
        </p:nvSpPr>
        <p:spPr>
          <a:xfrm>
            <a:off x="9170126" y="4932813"/>
            <a:ext cx="2792438" cy="8189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1" dirty="0">
                <a:solidFill>
                  <a:schemeClr val="accent1">
                    <a:lumMod val="50000"/>
                  </a:schemeClr>
                </a:solidFill>
              </a:rPr>
              <a:t>TURYSTYKA</a:t>
            </a:r>
          </a:p>
        </p:txBody>
      </p:sp>
      <p:pic>
        <p:nvPicPr>
          <p:cNvPr id="7" name="Obraz 6" descr="Obraz zawierający woda, drzewo, Fotografia lotnicza, na wolnym powietrzu&#10;&#10;Zawartość wygenerowana przez AI może być niepoprawna.">
            <a:extLst>
              <a:ext uri="{FF2B5EF4-FFF2-40B4-BE49-F238E27FC236}">
                <a16:creationId xmlns:a16="http://schemas.microsoft.com/office/drawing/2014/main" id="{E11AAB5E-6380-D475-F790-79DA758365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70034" y="1262553"/>
            <a:ext cx="5421966" cy="3173548"/>
          </a:xfrm>
          <a:prstGeom prst="rect">
            <a:avLst/>
          </a:prstGeom>
        </p:spPr>
      </p:pic>
      <p:grpSp>
        <p:nvGrpSpPr>
          <p:cNvPr id="13" name="Grupa 12">
            <a:extLst>
              <a:ext uri="{FF2B5EF4-FFF2-40B4-BE49-F238E27FC236}">
                <a16:creationId xmlns:a16="http://schemas.microsoft.com/office/drawing/2014/main" id="{242DD56A-A6B6-8812-18BB-67EE3B366732}"/>
              </a:ext>
            </a:extLst>
          </p:cNvPr>
          <p:cNvGrpSpPr/>
          <p:nvPr/>
        </p:nvGrpSpPr>
        <p:grpSpPr>
          <a:xfrm>
            <a:off x="5421967" y="1738124"/>
            <a:ext cx="2479324" cy="976774"/>
            <a:chOff x="7622428" y="1192642"/>
            <a:chExt cx="1253573" cy="461555"/>
          </a:xfrm>
        </p:grpSpPr>
        <p:sp>
          <p:nvSpPr>
            <p:cNvPr id="15" name="Strzałka: w prawo z wcięciem 14">
              <a:extLst>
                <a:ext uri="{FF2B5EF4-FFF2-40B4-BE49-F238E27FC236}">
                  <a16:creationId xmlns:a16="http://schemas.microsoft.com/office/drawing/2014/main" id="{FD231A11-AC1A-B07F-CC9E-884A8CC819D9}"/>
                </a:ext>
              </a:extLst>
            </p:cNvPr>
            <p:cNvSpPr/>
            <p:nvPr/>
          </p:nvSpPr>
          <p:spPr>
            <a:xfrm>
              <a:off x="8188023" y="1192642"/>
              <a:ext cx="687978" cy="461555"/>
            </a:xfrm>
            <a:prstGeom prst="notchedRightArrow">
              <a:avLst/>
            </a:prstGeom>
            <a:solidFill>
              <a:srgbClr val="0E3B9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16" name="Strzałka: w prawo z wcięciem 15">
              <a:extLst>
                <a:ext uri="{FF2B5EF4-FFF2-40B4-BE49-F238E27FC236}">
                  <a16:creationId xmlns:a16="http://schemas.microsoft.com/office/drawing/2014/main" id="{CD549CEC-B45F-4306-0C4C-40E63B861073}"/>
                </a:ext>
              </a:extLst>
            </p:cNvPr>
            <p:cNvSpPr/>
            <p:nvPr/>
          </p:nvSpPr>
          <p:spPr>
            <a:xfrm>
              <a:off x="7920234" y="1192642"/>
              <a:ext cx="687978" cy="461555"/>
            </a:xfrm>
            <a:prstGeom prst="notchedRightArrow">
              <a:avLst/>
            </a:prstGeom>
            <a:solidFill>
              <a:srgbClr val="B1D76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17" name="Strzałka: w prawo z wcięciem 16">
              <a:extLst>
                <a:ext uri="{FF2B5EF4-FFF2-40B4-BE49-F238E27FC236}">
                  <a16:creationId xmlns:a16="http://schemas.microsoft.com/office/drawing/2014/main" id="{FAA92E59-38B8-6F4D-03CC-0F256C227195}"/>
                </a:ext>
              </a:extLst>
            </p:cNvPr>
            <p:cNvSpPr/>
            <p:nvPr/>
          </p:nvSpPr>
          <p:spPr>
            <a:xfrm>
              <a:off x="7622428" y="1192642"/>
              <a:ext cx="687978" cy="461555"/>
            </a:xfrm>
            <a:prstGeom prst="notchedRightArrow">
              <a:avLst/>
            </a:prstGeom>
            <a:solidFill>
              <a:srgbClr val="F8F28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</p:spTree>
    <p:extLst>
      <p:ext uri="{BB962C8B-B14F-4D97-AF65-F5344CB8AC3E}">
        <p14:creationId xmlns:p14="http://schemas.microsoft.com/office/powerpoint/2010/main" val="408006887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B98027-FBD4-E8EA-D7BF-F3EFE38D5B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 descr="Obraz zawierający na wolnym powietrzu, drzewo, trawa, roślina&#10;&#10;Zawartość wygenerowana przez AI może być niepoprawna.">
            <a:extLst>
              <a:ext uri="{FF2B5EF4-FFF2-40B4-BE49-F238E27FC236}">
                <a16:creationId xmlns:a16="http://schemas.microsoft.com/office/drawing/2014/main" id="{64FE1C94-97A3-77EA-0D5A-40BA8E98EE6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8601"/>
          <a:stretch>
            <a:fillRect/>
          </a:stretch>
        </p:blipFill>
        <p:spPr>
          <a:xfrm>
            <a:off x="1" y="943166"/>
            <a:ext cx="5753316" cy="5380186"/>
          </a:xfrm>
          <a:prstGeom prst="rect">
            <a:avLst/>
          </a:prstGeom>
        </p:spPr>
      </p:pic>
      <p:sp>
        <p:nvSpPr>
          <p:cNvPr id="4" name="Owal 3">
            <a:extLst>
              <a:ext uri="{FF2B5EF4-FFF2-40B4-BE49-F238E27FC236}">
                <a16:creationId xmlns:a16="http://schemas.microsoft.com/office/drawing/2014/main" id="{6E7E0F6C-29D9-44B6-771C-247C016F55A5}"/>
              </a:ext>
            </a:extLst>
          </p:cNvPr>
          <p:cNvSpPr/>
          <p:nvPr/>
        </p:nvSpPr>
        <p:spPr>
          <a:xfrm>
            <a:off x="8783432" y="3070090"/>
            <a:ext cx="5605811" cy="5520008"/>
          </a:xfrm>
          <a:prstGeom prst="ellipse">
            <a:avLst/>
          </a:prstGeom>
          <a:solidFill>
            <a:schemeClr val="accent5">
              <a:lumMod val="20000"/>
              <a:lumOff val="80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9" name="Owal 8">
            <a:extLst>
              <a:ext uri="{FF2B5EF4-FFF2-40B4-BE49-F238E27FC236}">
                <a16:creationId xmlns:a16="http://schemas.microsoft.com/office/drawing/2014/main" id="{B46D12B4-895B-D65A-C7EA-3DAF28FBB2CE}"/>
              </a:ext>
            </a:extLst>
          </p:cNvPr>
          <p:cNvSpPr/>
          <p:nvPr/>
        </p:nvSpPr>
        <p:spPr>
          <a:xfrm>
            <a:off x="-1194317" y="-860384"/>
            <a:ext cx="2904067" cy="2859617"/>
          </a:xfrm>
          <a:prstGeom prst="ellipse">
            <a:avLst/>
          </a:prstGeom>
          <a:solidFill>
            <a:srgbClr val="0E3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Owal 9">
            <a:extLst>
              <a:ext uri="{FF2B5EF4-FFF2-40B4-BE49-F238E27FC236}">
                <a16:creationId xmlns:a16="http://schemas.microsoft.com/office/drawing/2014/main" id="{6DD73127-DF5A-77E9-A0E7-D26607EAFF36}"/>
              </a:ext>
            </a:extLst>
          </p:cNvPr>
          <p:cNvSpPr/>
          <p:nvPr/>
        </p:nvSpPr>
        <p:spPr>
          <a:xfrm>
            <a:off x="-166691" y="1432504"/>
            <a:ext cx="1672136" cy="1792238"/>
          </a:xfrm>
          <a:prstGeom prst="ellipse">
            <a:avLst/>
          </a:prstGeom>
          <a:solidFill>
            <a:srgbClr val="B1D7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1" name="Grafika 10">
            <a:extLst>
              <a:ext uri="{FF2B5EF4-FFF2-40B4-BE49-F238E27FC236}">
                <a16:creationId xmlns:a16="http://schemas.microsoft.com/office/drawing/2014/main" id="{484FC940-7C0E-8727-FC9B-F5BE40967A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596" y="1583341"/>
            <a:ext cx="1244192" cy="1187638"/>
          </a:xfrm>
          <a:prstGeom prst="rect">
            <a:avLst/>
          </a:prstGeom>
        </p:spPr>
      </p:pic>
      <p:sp>
        <p:nvSpPr>
          <p:cNvPr id="12" name="Owal 11">
            <a:extLst>
              <a:ext uri="{FF2B5EF4-FFF2-40B4-BE49-F238E27FC236}">
                <a16:creationId xmlns:a16="http://schemas.microsoft.com/office/drawing/2014/main" id="{CDCA5B02-9E2F-D23D-4340-DB4FBB6FA7A0}"/>
              </a:ext>
            </a:extLst>
          </p:cNvPr>
          <p:cNvSpPr/>
          <p:nvPr/>
        </p:nvSpPr>
        <p:spPr>
          <a:xfrm>
            <a:off x="749214" y="1105558"/>
            <a:ext cx="756231" cy="744656"/>
          </a:xfrm>
          <a:prstGeom prst="ellipse">
            <a:avLst/>
          </a:prstGeom>
          <a:solidFill>
            <a:srgbClr val="F8F2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Tytuł 1">
            <a:extLst>
              <a:ext uri="{FF2B5EF4-FFF2-40B4-BE49-F238E27FC236}">
                <a16:creationId xmlns:a16="http://schemas.microsoft.com/office/drawing/2014/main" id="{A77B9A86-3FAA-3081-62CD-B0716D604671}"/>
              </a:ext>
            </a:extLst>
          </p:cNvPr>
          <p:cNvSpPr txBox="1">
            <a:spLocks/>
          </p:cNvSpPr>
          <p:nvPr/>
        </p:nvSpPr>
        <p:spPr>
          <a:xfrm>
            <a:off x="9170126" y="4932813"/>
            <a:ext cx="2792438" cy="8189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1" dirty="0">
                <a:solidFill>
                  <a:schemeClr val="accent1">
                    <a:lumMod val="50000"/>
                  </a:schemeClr>
                </a:solidFill>
              </a:rPr>
              <a:t>TURYSTYKA</a:t>
            </a:r>
          </a:p>
        </p:txBody>
      </p:sp>
      <p:pic>
        <p:nvPicPr>
          <p:cNvPr id="8" name="Obraz 7" descr="Obraz zawierający na wolnym powietrzu, niebo, chmura, ziemia&#10;&#10;Zawartość wygenerowana przez AI może być niepoprawna.">
            <a:extLst>
              <a:ext uri="{FF2B5EF4-FFF2-40B4-BE49-F238E27FC236}">
                <a16:creationId xmlns:a16="http://schemas.microsoft.com/office/drawing/2014/main" id="{95D70F8E-1F03-BC67-8090-BF63B88324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53316" y="15875"/>
            <a:ext cx="6438684" cy="3444538"/>
          </a:xfrm>
          <a:prstGeom prst="rect">
            <a:avLst/>
          </a:prstGeom>
        </p:spPr>
      </p:pic>
      <p:pic>
        <p:nvPicPr>
          <p:cNvPr id="14" name="Obraz 13" descr="Obraz zawierający na wolnym powietrzu, chmura, niebo, ziemia&#10;&#10;Zawartość wygenerowana przez AI może być niepoprawna.">
            <a:extLst>
              <a:ext uri="{FF2B5EF4-FFF2-40B4-BE49-F238E27FC236}">
                <a16:creationId xmlns:a16="http://schemas.microsoft.com/office/drawing/2014/main" id="{BC86250E-831E-B93B-9CB8-FE6DBA41CC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53316" y="3721826"/>
            <a:ext cx="6438683" cy="3240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6292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B9094F-C5B3-DAC6-96DE-EE7A6441A0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wal 3">
            <a:extLst>
              <a:ext uri="{FF2B5EF4-FFF2-40B4-BE49-F238E27FC236}">
                <a16:creationId xmlns:a16="http://schemas.microsoft.com/office/drawing/2014/main" id="{362FB285-631A-9480-0DC6-B91C2B48D861}"/>
              </a:ext>
            </a:extLst>
          </p:cNvPr>
          <p:cNvSpPr/>
          <p:nvPr/>
        </p:nvSpPr>
        <p:spPr>
          <a:xfrm>
            <a:off x="8783432" y="3070090"/>
            <a:ext cx="5605811" cy="5520008"/>
          </a:xfrm>
          <a:prstGeom prst="ellipse">
            <a:avLst/>
          </a:prstGeom>
          <a:solidFill>
            <a:schemeClr val="accent5">
              <a:lumMod val="20000"/>
              <a:lumOff val="80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76DADEAB-3C8D-4EF7-9778-76D5E05B67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4366" y="623967"/>
            <a:ext cx="7759337" cy="4364627"/>
          </a:xfrm>
          <a:prstGeom prst="rect">
            <a:avLst/>
          </a:prstGeom>
        </p:spPr>
      </p:pic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D566182-31C5-8791-901D-C068A0BB15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5168" y="6214840"/>
            <a:ext cx="699239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sz="1800" dirty="0"/>
              <a:t>Budowa boiska do siatkówki plażowej nad jeziorem miejskim </a:t>
            </a:r>
            <a:br>
              <a:rPr lang="pl-PL" sz="1800" dirty="0"/>
            </a:br>
            <a:r>
              <a:rPr lang="pl-PL" sz="1800" dirty="0"/>
              <a:t>w Międzychodzie</a:t>
            </a:r>
          </a:p>
          <a:p>
            <a:pPr marL="0" indent="0" algn="ctr">
              <a:buNone/>
            </a:pPr>
            <a:endParaRPr lang="pl-PL" altLang="pl-PL" sz="1800" dirty="0"/>
          </a:p>
        </p:txBody>
      </p:sp>
      <p:sp>
        <p:nvSpPr>
          <p:cNvPr id="9" name="Owal 8">
            <a:extLst>
              <a:ext uri="{FF2B5EF4-FFF2-40B4-BE49-F238E27FC236}">
                <a16:creationId xmlns:a16="http://schemas.microsoft.com/office/drawing/2014/main" id="{B6F0DC33-3FFF-CB15-22DA-8ED34372BE98}"/>
              </a:ext>
            </a:extLst>
          </p:cNvPr>
          <p:cNvSpPr/>
          <p:nvPr/>
        </p:nvSpPr>
        <p:spPr>
          <a:xfrm>
            <a:off x="-1194317" y="-860384"/>
            <a:ext cx="2904067" cy="2859617"/>
          </a:xfrm>
          <a:prstGeom prst="ellipse">
            <a:avLst/>
          </a:prstGeom>
          <a:solidFill>
            <a:srgbClr val="0E3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Owal 9">
            <a:extLst>
              <a:ext uri="{FF2B5EF4-FFF2-40B4-BE49-F238E27FC236}">
                <a16:creationId xmlns:a16="http://schemas.microsoft.com/office/drawing/2014/main" id="{7DF7167D-9E24-7645-87A9-32739AF126D0}"/>
              </a:ext>
            </a:extLst>
          </p:cNvPr>
          <p:cNvSpPr/>
          <p:nvPr/>
        </p:nvSpPr>
        <p:spPr>
          <a:xfrm>
            <a:off x="-166691" y="1432504"/>
            <a:ext cx="1672136" cy="1792238"/>
          </a:xfrm>
          <a:prstGeom prst="ellipse">
            <a:avLst/>
          </a:prstGeom>
          <a:solidFill>
            <a:srgbClr val="B1D7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1" name="Grafika 10">
            <a:extLst>
              <a:ext uri="{FF2B5EF4-FFF2-40B4-BE49-F238E27FC236}">
                <a16:creationId xmlns:a16="http://schemas.microsoft.com/office/drawing/2014/main" id="{3364A7E8-95AD-5203-5A5D-3ACA7B035E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596" y="1583341"/>
            <a:ext cx="1244192" cy="1187638"/>
          </a:xfrm>
          <a:prstGeom prst="rect">
            <a:avLst/>
          </a:prstGeom>
        </p:spPr>
      </p:pic>
      <p:sp>
        <p:nvSpPr>
          <p:cNvPr id="12" name="Owal 11">
            <a:extLst>
              <a:ext uri="{FF2B5EF4-FFF2-40B4-BE49-F238E27FC236}">
                <a16:creationId xmlns:a16="http://schemas.microsoft.com/office/drawing/2014/main" id="{7E06E1D8-5C0B-9BEF-9DB5-1946B197BBA8}"/>
              </a:ext>
            </a:extLst>
          </p:cNvPr>
          <p:cNvSpPr/>
          <p:nvPr/>
        </p:nvSpPr>
        <p:spPr>
          <a:xfrm>
            <a:off x="749214" y="1105558"/>
            <a:ext cx="756231" cy="744656"/>
          </a:xfrm>
          <a:prstGeom prst="ellipse">
            <a:avLst/>
          </a:prstGeom>
          <a:solidFill>
            <a:srgbClr val="F8F2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Tytuł 1">
            <a:extLst>
              <a:ext uri="{FF2B5EF4-FFF2-40B4-BE49-F238E27FC236}">
                <a16:creationId xmlns:a16="http://schemas.microsoft.com/office/drawing/2014/main" id="{035D0D6B-E69A-C9D4-45D3-D0B0A2793503}"/>
              </a:ext>
            </a:extLst>
          </p:cNvPr>
          <p:cNvSpPr txBox="1">
            <a:spLocks/>
          </p:cNvSpPr>
          <p:nvPr/>
        </p:nvSpPr>
        <p:spPr>
          <a:xfrm>
            <a:off x="9170126" y="4932813"/>
            <a:ext cx="2792438" cy="8189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1" dirty="0">
                <a:solidFill>
                  <a:schemeClr val="accent1">
                    <a:lumMod val="50000"/>
                  </a:schemeClr>
                </a:solidFill>
              </a:rPr>
              <a:t>REKREACJA</a:t>
            </a:r>
          </a:p>
        </p:txBody>
      </p:sp>
      <p:pic>
        <p:nvPicPr>
          <p:cNvPr id="13" name="Obraz 12">
            <a:extLst>
              <a:ext uri="{FF2B5EF4-FFF2-40B4-BE49-F238E27FC236}">
                <a16:creationId xmlns:a16="http://schemas.microsoft.com/office/drawing/2014/main" id="{644098AA-E398-6EE5-05A7-2BD0D889A8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058"/>
          <a:stretch>
            <a:fillRect/>
          </a:stretch>
        </p:blipFill>
        <p:spPr>
          <a:xfrm>
            <a:off x="1458279" y="3290662"/>
            <a:ext cx="6973405" cy="2733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79057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91A948-373D-8EF4-8AD1-141F90652C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wal 3">
            <a:extLst>
              <a:ext uri="{FF2B5EF4-FFF2-40B4-BE49-F238E27FC236}">
                <a16:creationId xmlns:a16="http://schemas.microsoft.com/office/drawing/2014/main" id="{3B59A00A-4B2C-0546-8E80-6269B76A4C2A}"/>
              </a:ext>
            </a:extLst>
          </p:cNvPr>
          <p:cNvSpPr/>
          <p:nvPr/>
        </p:nvSpPr>
        <p:spPr>
          <a:xfrm>
            <a:off x="8783432" y="3070090"/>
            <a:ext cx="5605811" cy="5520008"/>
          </a:xfrm>
          <a:prstGeom prst="ellipse">
            <a:avLst/>
          </a:prstGeom>
          <a:solidFill>
            <a:schemeClr val="accent5">
              <a:lumMod val="20000"/>
              <a:lumOff val="80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3074" name="Picture 2" descr="Główna">
            <a:extLst>
              <a:ext uri="{FF2B5EF4-FFF2-40B4-BE49-F238E27FC236}">
                <a16:creationId xmlns:a16="http://schemas.microsoft.com/office/drawing/2014/main" id="{FEAA5C5E-56FC-093F-5383-3747F1A7C6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3071" y="826624"/>
            <a:ext cx="7073682" cy="3978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CBF10C2-DF2C-5BD4-E024-2189CEBBB4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7736" y="5542710"/>
            <a:ext cx="699239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sz="1800" dirty="0"/>
              <a:t>Przebudowa lądowiska dla śmigłowców w Szpitalu Powiatowym</a:t>
            </a:r>
          </a:p>
          <a:p>
            <a:pPr marL="0" indent="0" algn="ctr">
              <a:buNone/>
            </a:pPr>
            <a:r>
              <a:rPr lang="pl-PL" sz="1800" dirty="0"/>
              <a:t>Przewidywana wartość inwestycji: 4 860 296 zł</a:t>
            </a:r>
          </a:p>
          <a:p>
            <a:pPr marL="0" indent="0" algn="ctr">
              <a:buNone/>
            </a:pPr>
            <a:r>
              <a:rPr lang="pl-PL" sz="1800" dirty="0"/>
              <a:t>Kwota wnioskowanej dotacji celowej: 3 888 236 zł</a:t>
            </a:r>
          </a:p>
          <a:p>
            <a:pPr marL="0" indent="0" algn="ctr">
              <a:buNone/>
            </a:pPr>
            <a:endParaRPr lang="pl-PL" altLang="pl-PL" sz="1800" dirty="0"/>
          </a:p>
        </p:txBody>
      </p:sp>
      <p:sp>
        <p:nvSpPr>
          <p:cNvPr id="9" name="Owal 8">
            <a:extLst>
              <a:ext uri="{FF2B5EF4-FFF2-40B4-BE49-F238E27FC236}">
                <a16:creationId xmlns:a16="http://schemas.microsoft.com/office/drawing/2014/main" id="{4E4F9D3C-105A-46BC-5BC3-23F0E29EF904}"/>
              </a:ext>
            </a:extLst>
          </p:cNvPr>
          <p:cNvSpPr/>
          <p:nvPr/>
        </p:nvSpPr>
        <p:spPr>
          <a:xfrm>
            <a:off x="-1194317" y="-860384"/>
            <a:ext cx="2904067" cy="2859617"/>
          </a:xfrm>
          <a:prstGeom prst="ellipse">
            <a:avLst/>
          </a:prstGeom>
          <a:solidFill>
            <a:srgbClr val="0E3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Owal 9">
            <a:extLst>
              <a:ext uri="{FF2B5EF4-FFF2-40B4-BE49-F238E27FC236}">
                <a16:creationId xmlns:a16="http://schemas.microsoft.com/office/drawing/2014/main" id="{4B53709E-8DB5-A769-D289-D2D23A562B82}"/>
              </a:ext>
            </a:extLst>
          </p:cNvPr>
          <p:cNvSpPr/>
          <p:nvPr/>
        </p:nvSpPr>
        <p:spPr>
          <a:xfrm>
            <a:off x="-166691" y="1432504"/>
            <a:ext cx="1672136" cy="1792238"/>
          </a:xfrm>
          <a:prstGeom prst="ellipse">
            <a:avLst/>
          </a:prstGeom>
          <a:solidFill>
            <a:srgbClr val="B1D7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1" name="Grafika 10">
            <a:extLst>
              <a:ext uri="{FF2B5EF4-FFF2-40B4-BE49-F238E27FC236}">
                <a16:creationId xmlns:a16="http://schemas.microsoft.com/office/drawing/2014/main" id="{AC84B230-5602-811E-51AC-E72A01C07A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596" y="1583341"/>
            <a:ext cx="1244192" cy="1187638"/>
          </a:xfrm>
          <a:prstGeom prst="rect">
            <a:avLst/>
          </a:prstGeom>
        </p:spPr>
      </p:pic>
      <p:sp>
        <p:nvSpPr>
          <p:cNvPr id="12" name="Owal 11">
            <a:extLst>
              <a:ext uri="{FF2B5EF4-FFF2-40B4-BE49-F238E27FC236}">
                <a16:creationId xmlns:a16="http://schemas.microsoft.com/office/drawing/2014/main" id="{18D5D6FE-4A23-7FCE-2F22-CA4C5D9B340A}"/>
              </a:ext>
            </a:extLst>
          </p:cNvPr>
          <p:cNvSpPr/>
          <p:nvPr/>
        </p:nvSpPr>
        <p:spPr>
          <a:xfrm>
            <a:off x="749214" y="1105558"/>
            <a:ext cx="756231" cy="744656"/>
          </a:xfrm>
          <a:prstGeom prst="ellipse">
            <a:avLst/>
          </a:prstGeom>
          <a:solidFill>
            <a:srgbClr val="F8F2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Tytuł 1">
            <a:extLst>
              <a:ext uri="{FF2B5EF4-FFF2-40B4-BE49-F238E27FC236}">
                <a16:creationId xmlns:a16="http://schemas.microsoft.com/office/drawing/2014/main" id="{3E076B41-C879-C2D6-F2E0-ABC72566E80D}"/>
              </a:ext>
            </a:extLst>
          </p:cNvPr>
          <p:cNvSpPr txBox="1">
            <a:spLocks/>
          </p:cNvSpPr>
          <p:nvPr/>
        </p:nvSpPr>
        <p:spPr>
          <a:xfrm>
            <a:off x="9170126" y="4932813"/>
            <a:ext cx="2792438" cy="8189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1" dirty="0">
                <a:solidFill>
                  <a:schemeClr val="accent1">
                    <a:lumMod val="50000"/>
                  </a:schemeClr>
                </a:solidFill>
              </a:rPr>
              <a:t>ZDROWIE</a:t>
            </a:r>
          </a:p>
        </p:txBody>
      </p:sp>
    </p:spTree>
    <p:extLst>
      <p:ext uri="{BB962C8B-B14F-4D97-AF65-F5344CB8AC3E}">
        <p14:creationId xmlns:p14="http://schemas.microsoft.com/office/powerpoint/2010/main" val="179717429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AA1F3C-F4AE-5092-ACCC-FF9435C69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wal 3">
            <a:extLst>
              <a:ext uri="{FF2B5EF4-FFF2-40B4-BE49-F238E27FC236}">
                <a16:creationId xmlns:a16="http://schemas.microsoft.com/office/drawing/2014/main" id="{93328A6A-0030-8F06-01BE-7EE670667FDE}"/>
              </a:ext>
            </a:extLst>
          </p:cNvPr>
          <p:cNvSpPr/>
          <p:nvPr/>
        </p:nvSpPr>
        <p:spPr>
          <a:xfrm>
            <a:off x="8783432" y="3070090"/>
            <a:ext cx="5605811" cy="5520008"/>
          </a:xfrm>
          <a:prstGeom prst="ellipse">
            <a:avLst/>
          </a:prstGeom>
          <a:solidFill>
            <a:schemeClr val="accent5">
              <a:lumMod val="20000"/>
              <a:lumOff val="80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43E78E01-60FD-B4BB-6B27-1587BB4F0D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77"/>
          <a:stretch>
            <a:fillRect/>
          </a:stretch>
        </p:blipFill>
        <p:spPr>
          <a:xfrm>
            <a:off x="554308" y="303964"/>
            <a:ext cx="6669813" cy="3746392"/>
          </a:xfrm>
          <a:prstGeom prst="rect">
            <a:avLst/>
          </a:prstGeom>
        </p:spPr>
      </p:pic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7C94F85-E57F-C5A4-0F2D-3C1D4E8571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97695" y="4745518"/>
            <a:ext cx="6992390" cy="302575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pl-PL" sz="1800" dirty="0"/>
          </a:p>
          <a:p>
            <a:pPr marL="0" indent="0" algn="ctr">
              <a:buNone/>
            </a:pPr>
            <a:endParaRPr lang="pl-PL" sz="1800" dirty="0"/>
          </a:p>
          <a:p>
            <a:pPr marL="0" indent="0" algn="ctr">
              <a:buNone/>
            </a:pPr>
            <a:r>
              <a:rPr lang="pl-PL" sz="1800" dirty="0"/>
              <a:t>Budowa magazynu przy Powiatowej Straży Pożarnej w Międzychodzie</a:t>
            </a:r>
          </a:p>
          <a:p>
            <a:pPr marL="0" indent="0" algn="ctr">
              <a:buNone/>
            </a:pPr>
            <a:r>
              <a:rPr lang="pl-PL" sz="1800" dirty="0"/>
              <a:t>Planowana kwota: 7 900 000 zł</a:t>
            </a:r>
          </a:p>
          <a:p>
            <a:pPr marL="0" indent="0" algn="ctr">
              <a:buNone/>
            </a:pPr>
            <a:endParaRPr lang="pl-PL" sz="1800" dirty="0"/>
          </a:p>
        </p:txBody>
      </p:sp>
      <p:sp>
        <p:nvSpPr>
          <p:cNvPr id="9" name="Owal 8">
            <a:extLst>
              <a:ext uri="{FF2B5EF4-FFF2-40B4-BE49-F238E27FC236}">
                <a16:creationId xmlns:a16="http://schemas.microsoft.com/office/drawing/2014/main" id="{4C366AE4-BA49-02F7-7967-41C90D6EB55E}"/>
              </a:ext>
            </a:extLst>
          </p:cNvPr>
          <p:cNvSpPr/>
          <p:nvPr/>
        </p:nvSpPr>
        <p:spPr>
          <a:xfrm>
            <a:off x="-1194317" y="-860384"/>
            <a:ext cx="2904067" cy="2859617"/>
          </a:xfrm>
          <a:prstGeom prst="ellipse">
            <a:avLst/>
          </a:prstGeom>
          <a:solidFill>
            <a:srgbClr val="0E3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Owal 9">
            <a:extLst>
              <a:ext uri="{FF2B5EF4-FFF2-40B4-BE49-F238E27FC236}">
                <a16:creationId xmlns:a16="http://schemas.microsoft.com/office/drawing/2014/main" id="{3220C0B9-1FEB-32A2-6DDC-EAA38A6843A9}"/>
              </a:ext>
            </a:extLst>
          </p:cNvPr>
          <p:cNvSpPr/>
          <p:nvPr/>
        </p:nvSpPr>
        <p:spPr>
          <a:xfrm>
            <a:off x="-166691" y="1432504"/>
            <a:ext cx="1672136" cy="1792238"/>
          </a:xfrm>
          <a:prstGeom prst="ellipse">
            <a:avLst/>
          </a:prstGeom>
          <a:solidFill>
            <a:srgbClr val="B1D7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1" name="Grafika 10">
            <a:extLst>
              <a:ext uri="{FF2B5EF4-FFF2-40B4-BE49-F238E27FC236}">
                <a16:creationId xmlns:a16="http://schemas.microsoft.com/office/drawing/2014/main" id="{4015F622-B7D4-064A-18CE-4EF9182219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596" y="1583341"/>
            <a:ext cx="1244192" cy="1187638"/>
          </a:xfrm>
          <a:prstGeom prst="rect">
            <a:avLst/>
          </a:prstGeom>
        </p:spPr>
      </p:pic>
      <p:sp>
        <p:nvSpPr>
          <p:cNvPr id="12" name="Owal 11">
            <a:extLst>
              <a:ext uri="{FF2B5EF4-FFF2-40B4-BE49-F238E27FC236}">
                <a16:creationId xmlns:a16="http://schemas.microsoft.com/office/drawing/2014/main" id="{1D3AAAA7-B273-F54C-0BA2-EBA65EF7EE02}"/>
              </a:ext>
            </a:extLst>
          </p:cNvPr>
          <p:cNvSpPr/>
          <p:nvPr/>
        </p:nvSpPr>
        <p:spPr>
          <a:xfrm>
            <a:off x="749214" y="1105558"/>
            <a:ext cx="756231" cy="744656"/>
          </a:xfrm>
          <a:prstGeom prst="ellipse">
            <a:avLst/>
          </a:prstGeom>
          <a:solidFill>
            <a:srgbClr val="F8F2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Tytuł 1">
            <a:extLst>
              <a:ext uri="{FF2B5EF4-FFF2-40B4-BE49-F238E27FC236}">
                <a16:creationId xmlns:a16="http://schemas.microsoft.com/office/drawing/2014/main" id="{78078502-EC92-AA6D-F802-0D57AD14BDA6}"/>
              </a:ext>
            </a:extLst>
          </p:cNvPr>
          <p:cNvSpPr txBox="1">
            <a:spLocks/>
          </p:cNvSpPr>
          <p:nvPr/>
        </p:nvSpPr>
        <p:spPr>
          <a:xfrm>
            <a:off x="9170126" y="4932813"/>
            <a:ext cx="2792438" cy="8189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l-PL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355BD3EB-8867-F2CE-12A9-4A27EB0C49FA}"/>
              </a:ext>
            </a:extLst>
          </p:cNvPr>
          <p:cNvSpPr txBox="1"/>
          <p:nvPr/>
        </p:nvSpPr>
        <p:spPr>
          <a:xfrm>
            <a:off x="8920331" y="5129246"/>
            <a:ext cx="77914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3200" b="1" dirty="0">
                <a:solidFill>
                  <a:schemeClr val="accent1">
                    <a:lumMod val="50000"/>
                  </a:schemeClr>
                </a:solidFill>
              </a:rPr>
              <a:t>BEZPIECZEŃSTWO</a:t>
            </a:r>
          </a:p>
        </p:txBody>
      </p:sp>
      <p:pic>
        <p:nvPicPr>
          <p:cNvPr id="15" name="Obraz 14">
            <a:extLst>
              <a:ext uri="{FF2B5EF4-FFF2-40B4-BE49-F238E27FC236}">
                <a16:creationId xmlns:a16="http://schemas.microsoft.com/office/drawing/2014/main" id="{0D067AE9-082F-F915-39F8-65C00ECA54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374"/>
          <a:stretch>
            <a:fillRect/>
          </a:stretch>
        </p:blipFill>
        <p:spPr>
          <a:xfrm>
            <a:off x="6816751" y="1629547"/>
            <a:ext cx="5145813" cy="3303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3433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990D10-F6E9-EF43-6D55-CB4303E151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wal 11">
            <a:extLst>
              <a:ext uri="{FF2B5EF4-FFF2-40B4-BE49-F238E27FC236}">
                <a16:creationId xmlns:a16="http://schemas.microsoft.com/office/drawing/2014/main" id="{14B6D656-857E-4971-55EB-BF917C0A228A}"/>
              </a:ext>
            </a:extLst>
          </p:cNvPr>
          <p:cNvSpPr/>
          <p:nvPr/>
        </p:nvSpPr>
        <p:spPr>
          <a:xfrm>
            <a:off x="8783432" y="3070090"/>
            <a:ext cx="5605811" cy="5520008"/>
          </a:xfrm>
          <a:prstGeom prst="ellipse">
            <a:avLst/>
          </a:prstGeom>
          <a:solidFill>
            <a:schemeClr val="accent5">
              <a:lumMod val="20000"/>
              <a:lumOff val="80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7328A61-B1AA-1643-EF66-04EAEE0BF8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4518" y="5877892"/>
            <a:ext cx="12009376" cy="355039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sz="1800" dirty="0"/>
              <a:t>Podpisanie umowy na opracowanie dokumentacji projektowej dla odcinka Skwierzyna - Międzychód</a:t>
            </a:r>
          </a:p>
        </p:txBody>
      </p:sp>
      <p:pic>
        <p:nvPicPr>
          <p:cNvPr id="30722" name="Picture 2" descr="Brak dostępnego opisu zdjęcia.">
            <a:extLst>
              <a:ext uri="{FF2B5EF4-FFF2-40B4-BE49-F238E27FC236}">
                <a16:creationId xmlns:a16="http://schemas.microsoft.com/office/drawing/2014/main" id="{7BCCDF19-2B20-DFC5-8C92-B9C95069CD3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67" b="16171"/>
          <a:stretch>
            <a:fillRect/>
          </a:stretch>
        </p:blipFill>
        <p:spPr bwMode="auto">
          <a:xfrm>
            <a:off x="1313788" y="1105558"/>
            <a:ext cx="9770836" cy="4445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wal 7">
            <a:extLst>
              <a:ext uri="{FF2B5EF4-FFF2-40B4-BE49-F238E27FC236}">
                <a16:creationId xmlns:a16="http://schemas.microsoft.com/office/drawing/2014/main" id="{3EE06364-AAE5-E704-442F-9371D548E1A9}"/>
              </a:ext>
            </a:extLst>
          </p:cNvPr>
          <p:cNvSpPr/>
          <p:nvPr/>
        </p:nvSpPr>
        <p:spPr>
          <a:xfrm>
            <a:off x="-1194317" y="-860384"/>
            <a:ext cx="2904067" cy="2859617"/>
          </a:xfrm>
          <a:prstGeom prst="ellipse">
            <a:avLst/>
          </a:prstGeom>
          <a:solidFill>
            <a:srgbClr val="0E3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Owal 8">
            <a:extLst>
              <a:ext uri="{FF2B5EF4-FFF2-40B4-BE49-F238E27FC236}">
                <a16:creationId xmlns:a16="http://schemas.microsoft.com/office/drawing/2014/main" id="{CD0E3A48-399B-232D-62D9-6A3332BC315D}"/>
              </a:ext>
            </a:extLst>
          </p:cNvPr>
          <p:cNvSpPr/>
          <p:nvPr/>
        </p:nvSpPr>
        <p:spPr>
          <a:xfrm>
            <a:off x="-166691" y="1432504"/>
            <a:ext cx="1672136" cy="1792238"/>
          </a:xfrm>
          <a:prstGeom prst="ellipse">
            <a:avLst/>
          </a:prstGeom>
          <a:solidFill>
            <a:srgbClr val="B1D7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0" name="Grafika 9">
            <a:extLst>
              <a:ext uri="{FF2B5EF4-FFF2-40B4-BE49-F238E27FC236}">
                <a16:creationId xmlns:a16="http://schemas.microsoft.com/office/drawing/2014/main" id="{E2EAC053-7CDD-B778-D321-B449D9CBF3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596" y="1583341"/>
            <a:ext cx="1244192" cy="1187638"/>
          </a:xfrm>
          <a:prstGeom prst="rect">
            <a:avLst/>
          </a:prstGeom>
        </p:spPr>
      </p:pic>
      <p:sp>
        <p:nvSpPr>
          <p:cNvPr id="11" name="Owal 10">
            <a:extLst>
              <a:ext uri="{FF2B5EF4-FFF2-40B4-BE49-F238E27FC236}">
                <a16:creationId xmlns:a16="http://schemas.microsoft.com/office/drawing/2014/main" id="{8D8D9730-1EC5-81EF-7A55-E2E257162022}"/>
              </a:ext>
            </a:extLst>
          </p:cNvPr>
          <p:cNvSpPr/>
          <p:nvPr/>
        </p:nvSpPr>
        <p:spPr>
          <a:xfrm>
            <a:off x="749214" y="1105558"/>
            <a:ext cx="756231" cy="744656"/>
          </a:xfrm>
          <a:prstGeom prst="ellipse">
            <a:avLst/>
          </a:prstGeom>
          <a:solidFill>
            <a:srgbClr val="F8F2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852935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E74886-C0D6-D480-8A6A-3E51B3BF46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0C78E95D-5BF7-97F0-63E0-DFB949DC6CB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1648" y="0"/>
            <a:ext cx="13453240" cy="6858000"/>
          </a:xfrm>
          <a:prstGeom prst="rect">
            <a:avLst/>
          </a:prstGeom>
        </p:spPr>
      </p:pic>
      <p:sp>
        <p:nvSpPr>
          <p:cNvPr id="4" name="Owal 3">
            <a:extLst>
              <a:ext uri="{FF2B5EF4-FFF2-40B4-BE49-F238E27FC236}">
                <a16:creationId xmlns:a16="http://schemas.microsoft.com/office/drawing/2014/main" id="{F084C953-2917-A14F-1F96-5D275A78D8F0}"/>
              </a:ext>
            </a:extLst>
          </p:cNvPr>
          <p:cNvSpPr/>
          <p:nvPr/>
        </p:nvSpPr>
        <p:spPr>
          <a:xfrm>
            <a:off x="-1194317" y="-860384"/>
            <a:ext cx="2904067" cy="2859617"/>
          </a:xfrm>
          <a:prstGeom prst="ellipse">
            <a:avLst/>
          </a:prstGeom>
          <a:solidFill>
            <a:srgbClr val="0E3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Owal 5">
            <a:extLst>
              <a:ext uri="{FF2B5EF4-FFF2-40B4-BE49-F238E27FC236}">
                <a16:creationId xmlns:a16="http://schemas.microsoft.com/office/drawing/2014/main" id="{834353EE-52DC-A96E-5C32-1668ABD02830}"/>
              </a:ext>
            </a:extLst>
          </p:cNvPr>
          <p:cNvSpPr/>
          <p:nvPr/>
        </p:nvSpPr>
        <p:spPr>
          <a:xfrm>
            <a:off x="-166691" y="1432504"/>
            <a:ext cx="1672136" cy="1792238"/>
          </a:xfrm>
          <a:prstGeom prst="ellipse">
            <a:avLst/>
          </a:prstGeom>
          <a:solidFill>
            <a:srgbClr val="B1D7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7" name="Grafika 6">
            <a:extLst>
              <a:ext uri="{FF2B5EF4-FFF2-40B4-BE49-F238E27FC236}">
                <a16:creationId xmlns:a16="http://schemas.microsoft.com/office/drawing/2014/main" id="{D8654FBF-07C1-8F54-2642-F770C5CDF6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596" y="1583341"/>
            <a:ext cx="1244192" cy="1187638"/>
          </a:xfrm>
          <a:prstGeom prst="rect">
            <a:avLst/>
          </a:prstGeom>
        </p:spPr>
      </p:pic>
      <p:sp>
        <p:nvSpPr>
          <p:cNvPr id="8" name="Owal 7">
            <a:extLst>
              <a:ext uri="{FF2B5EF4-FFF2-40B4-BE49-F238E27FC236}">
                <a16:creationId xmlns:a16="http://schemas.microsoft.com/office/drawing/2014/main" id="{BD092673-4C46-CB67-976B-1EF8C5FC97A3}"/>
              </a:ext>
            </a:extLst>
          </p:cNvPr>
          <p:cNvSpPr/>
          <p:nvPr/>
        </p:nvSpPr>
        <p:spPr>
          <a:xfrm>
            <a:off x="749214" y="1105558"/>
            <a:ext cx="756231" cy="744656"/>
          </a:xfrm>
          <a:prstGeom prst="ellipse">
            <a:avLst/>
          </a:prstGeom>
          <a:solidFill>
            <a:srgbClr val="F8F2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Prostokąt: zaokrąglone rogi 2">
            <a:extLst>
              <a:ext uri="{FF2B5EF4-FFF2-40B4-BE49-F238E27FC236}">
                <a16:creationId xmlns:a16="http://schemas.microsoft.com/office/drawing/2014/main" id="{720F0794-3307-6526-1C63-FBA40247C72B}"/>
              </a:ext>
            </a:extLst>
          </p:cNvPr>
          <p:cNvSpPr/>
          <p:nvPr/>
        </p:nvSpPr>
        <p:spPr>
          <a:xfrm>
            <a:off x="6313252" y="3779521"/>
            <a:ext cx="6985812" cy="2574600"/>
          </a:xfrm>
          <a:prstGeom prst="roundRect">
            <a:avLst/>
          </a:prstGeom>
          <a:solidFill>
            <a:schemeClr val="lt1">
              <a:alpha val="69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l-PL" sz="3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Dziękuję za uwagę</a:t>
            </a:r>
          </a:p>
          <a:p>
            <a:pPr algn="ctr"/>
            <a:endParaRPr lang="pl-PL" sz="32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l-PL" sz="3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Rafał </a:t>
            </a:r>
            <a:r>
              <a:rPr lang="pl-PL" sz="32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Litke</a:t>
            </a:r>
            <a:endParaRPr lang="pl-PL" sz="32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l-PL" sz="3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Starosta Międzychodzki</a:t>
            </a:r>
          </a:p>
        </p:txBody>
      </p:sp>
    </p:spTree>
    <p:extLst>
      <p:ext uri="{BB962C8B-B14F-4D97-AF65-F5344CB8AC3E}">
        <p14:creationId xmlns:p14="http://schemas.microsoft.com/office/powerpoint/2010/main" val="28069227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1D21B2-5482-DF57-6BB9-3CEFF60CBB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Brak dostępnego opisu zdjęcia.">
            <a:extLst>
              <a:ext uri="{FF2B5EF4-FFF2-40B4-BE49-F238E27FC236}">
                <a16:creationId xmlns:a16="http://schemas.microsoft.com/office/drawing/2014/main" id="{8A8571E4-05FD-E6ED-0E3B-1246BC159F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214" y="0"/>
            <a:ext cx="7210882" cy="5434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Owal 12">
            <a:extLst>
              <a:ext uri="{FF2B5EF4-FFF2-40B4-BE49-F238E27FC236}">
                <a16:creationId xmlns:a16="http://schemas.microsoft.com/office/drawing/2014/main" id="{9667E490-053D-95B1-FEF0-B34F91462720}"/>
              </a:ext>
            </a:extLst>
          </p:cNvPr>
          <p:cNvSpPr/>
          <p:nvPr/>
        </p:nvSpPr>
        <p:spPr>
          <a:xfrm>
            <a:off x="8783432" y="3070090"/>
            <a:ext cx="5605811" cy="5520008"/>
          </a:xfrm>
          <a:prstGeom prst="ellipse">
            <a:avLst/>
          </a:prstGeom>
          <a:solidFill>
            <a:schemeClr val="accent5">
              <a:lumMod val="20000"/>
              <a:lumOff val="80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9A069FB-982A-B3A6-0B64-A5C109FA89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858" y="5912382"/>
            <a:ext cx="7377431" cy="39376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sz="1800" dirty="0"/>
              <a:t>Podpisanie umowy na przebudowę i rozbudowę drogi powiatowej przy ulicy Świętego Jana Pawła II z Wojewodą Wielkopolskim</a:t>
            </a:r>
          </a:p>
          <a:p>
            <a:pPr marL="0" indent="0" algn="ctr">
              <a:buNone/>
            </a:pPr>
            <a:endParaRPr lang="pl-PL" sz="1800" dirty="0"/>
          </a:p>
        </p:txBody>
      </p:sp>
      <p:sp>
        <p:nvSpPr>
          <p:cNvPr id="8" name="Owal 7">
            <a:extLst>
              <a:ext uri="{FF2B5EF4-FFF2-40B4-BE49-F238E27FC236}">
                <a16:creationId xmlns:a16="http://schemas.microsoft.com/office/drawing/2014/main" id="{82316A72-22A9-B455-54E0-C55EBB67C953}"/>
              </a:ext>
            </a:extLst>
          </p:cNvPr>
          <p:cNvSpPr/>
          <p:nvPr/>
        </p:nvSpPr>
        <p:spPr>
          <a:xfrm>
            <a:off x="-1194317" y="-860384"/>
            <a:ext cx="2904067" cy="2859617"/>
          </a:xfrm>
          <a:prstGeom prst="ellipse">
            <a:avLst/>
          </a:prstGeom>
          <a:solidFill>
            <a:srgbClr val="0E3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Owal 8">
            <a:extLst>
              <a:ext uri="{FF2B5EF4-FFF2-40B4-BE49-F238E27FC236}">
                <a16:creationId xmlns:a16="http://schemas.microsoft.com/office/drawing/2014/main" id="{DED9DFE6-3ECC-F75C-FD99-844703695242}"/>
              </a:ext>
            </a:extLst>
          </p:cNvPr>
          <p:cNvSpPr/>
          <p:nvPr/>
        </p:nvSpPr>
        <p:spPr>
          <a:xfrm>
            <a:off x="-166691" y="1432504"/>
            <a:ext cx="1672136" cy="1792238"/>
          </a:xfrm>
          <a:prstGeom prst="ellipse">
            <a:avLst/>
          </a:prstGeom>
          <a:solidFill>
            <a:srgbClr val="B1D7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0" name="Grafika 9">
            <a:extLst>
              <a:ext uri="{FF2B5EF4-FFF2-40B4-BE49-F238E27FC236}">
                <a16:creationId xmlns:a16="http://schemas.microsoft.com/office/drawing/2014/main" id="{4D056B41-CB18-5FDF-52B5-842FF9FE71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596" y="1583341"/>
            <a:ext cx="1244192" cy="1187638"/>
          </a:xfrm>
          <a:prstGeom prst="rect">
            <a:avLst/>
          </a:prstGeom>
        </p:spPr>
      </p:pic>
      <p:sp>
        <p:nvSpPr>
          <p:cNvPr id="11" name="Owal 10">
            <a:extLst>
              <a:ext uri="{FF2B5EF4-FFF2-40B4-BE49-F238E27FC236}">
                <a16:creationId xmlns:a16="http://schemas.microsoft.com/office/drawing/2014/main" id="{2E26918E-B4CD-5B38-AF73-AECCCE331DF7}"/>
              </a:ext>
            </a:extLst>
          </p:cNvPr>
          <p:cNvSpPr/>
          <p:nvPr/>
        </p:nvSpPr>
        <p:spPr>
          <a:xfrm>
            <a:off x="749214" y="1105558"/>
            <a:ext cx="756231" cy="744656"/>
          </a:xfrm>
          <a:prstGeom prst="ellipse">
            <a:avLst/>
          </a:prstGeom>
          <a:solidFill>
            <a:srgbClr val="F8F2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AutoShape 4" descr="Strzałka do druku – kalendarz.su">
            <a:extLst>
              <a:ext uri="{FF2B5EF4-FFF2-40B4-BE49-F238E27FC236}">
                <a16:creationId xmlns:a16="http://schemas.microsoft.com/office/drawing/2014/main" id="{971FE8B4-4C17-617F-A79C-88896255F71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5" name="AutoShape 6" descr="Strzałka do druku – kalendarz.su">
            <a:extLst>
              <a:ext uri="{FF2B5EF4-FFF2-40B4-BE49-F238E27FC236}">
                <a16:creationId xmlns:a16="http://schemas.microsoft.com/office/drawing/2014/main" id="{F1207721-84D9-20BB-BA5D-F39F50BCC03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pic>
        <p:nvPicPr>
          <p:cNvPr id="2" name="Picture 4" descr="Brak dostępnego opisu zdjęcia.">
            <a:extLst>
              <a:ext uri="{FF2B5EF4-FFF2-40B4-BE49-F238E27FC236}">
                <a16:creationId xmlns:a16="http://schemas.microsoft.com/office/drawing/2014/main" id="{93329DF4-176D-CFBA-186C-5E2F317FD3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279" y="1767839"/>
            <a:ext cx="3598005" cy="4797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Grupa 15">
            <a:extLst>
              <a:ext uri="{FF2B5EF4-FFF2-40B4-BE49-F238E27FC236}">
                <a16:creationId xmlns:a16="http://schemas.microsoft.com/office/drawing/2014/main" id="{E10058FE-4E4E-C76C-6652-EB542FAC9F1E}"/>
              </a:ext>
            </a:extLst>
          </p:cNvPr>
          <p:cNvGrpSpPr/>
          <p:nvPr/>
        </p:nvGrpSpPr>
        <p:grpSpPr>
          <a:xfrm rot="1949154">
            <a:off x="7031024" y="4423685"/>
            <a:ext cx="2479324" cy="976774"/>
            <a:chOff x="7622428" y="1192642"/>
            <a:chExt cx="1253573" cy="461555"/>
          </a:xfrm>
        </p:grpSpPr>
        <p:sp>
          <p:nvSpPr>
            <p:cNvPr id="12" name="Strzałka: w prawo z wcięciem 11">
              <a:extLst>
                <a:ext uri="{FF2B5EF4-FFF2-40B4-BE49-F238E27FC236}">
                  <a16:creationId xmlns:a16="http://schemas.microsoft.com/office/drawing/2014/main" id="{D7985A33-78BF-C337-E14C-5FC6A3539789}"/>
                </a:ext>
              </a:extLst>
            </p:cNvPr>
            <p:cNvSpPr/>
            <p:nvPr/>
          </p:nvSpPr>
          <p:spPr>
            <a:xfrm>
              <a:off x="8188023" y="1192642"/>
              <a:ext cx="687978" cy="461555"/>
            </a:xfrm>
            <a:prstGeom prst="notchedRightArrow">
              <a:avLst/>
            </a:prstGeom>
            <a:solidFill>
              <a:srgbClr val="0E3B9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14" name="Strzałka: w prawo z wcięciem 13">
              <a:extLst>
                <a:ext uri="{FF2B5EF4-FFF2-40B4-BE49-F238E27FC236}">
                  <a16:creationId xmlns:a16="http://schemas.microsoft.com/office/drawing/2014/main" id="{D44A0B66-7DFA-F107-9140-12FB06C53B69}"/>
                </a:ext>
              </a:extLst>
            </p:cNvPr>
            <p:cNvSpPr/>
            <p:nvPr/>
          </p:nvSpPr>
          <p:spPr>
            <a:xfrm>
              <a:off x="7920234" y="1192642"/>
              <a:ext cx="687978" cy="461555"/>
            </a:xfrm>
            <a:prstGeom prst="notchedRightArrow">
              <a:avLst/>
            </a:prstGeom>
            <a:solidFill>
              <a:srgbClr val="B1D76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15" name="Strzałka: w prawo z wcięciem 14">
              <a:extLst>
                <a:ext uri="{FF2B5EF4-FFF2-40B4-BE49-F238E27FC236}">
                  <a16:creationId xmlns:a16="http://schemas.microsoft.com/office/drawing/2014/main" id="{E0209F1E-51FA-5E11-21A4-8956054E7819}"/>
                </a:ext>
              </a:extLst>
            </p:cNvPr>
            <p:cNvSpPr/>
            <p:nvPr/>
          </p:nvSpPr>
          <p:spPr>
            <a:xfrm>
              <a:off x="7622428" y="1192642"/>
              <a:ext cx="687978" cy="461555"/>
            </a:xfrm>
            <a:prstGeom prst="notchedRightArrow">
              <a:avLst/>
            </a:prstGeom>
            <a:solidFill>
              <a:srgbClr val="F8F28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</p:spTree>
    <p:extLst>
      <p:ext uri="{BB962C8B-B14F-4D97-AF65-F5344CB8AC3E}">
        <p14:creationId xmlns:p14="http://schemas.microsoft.com/office/powerpoint/2010/main" val="39665535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966609-5F0D-F716-508B-0A2E3DCF06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wal 11">
            <a:extLst>
              <a:ext uri="{FF2B5EF4-FFF2-40B4-BE49-F238E27FC236}">
                <a16:creationId xmlns:a16="http://schemas.microsoft.com/office/drawing/2014/main" id="{C04BD206-D04A-6A98-630F-850F655DF3F2}"/>
              </a:ext>
            </a:extLst>
          </p:cNvPr>
          <p:cNvSpPr/>
          <p:nvPr/>
        </p:nvSpPr>
        <p:spPr>
          <a:xfrm>
            <a:off x="8783432" y="3070090"/>
            <a:ext cx="5605811" cy="5520008"/>
          </a:xfrm>
          <a:prstGeom prst="ellipse">
            <a:avLst/>
          </a:prstGeom>
          <a:solidFill>
            <a:schemeClr val="accent5">
              <a:lumMod val="20000"/>
              <a:lumOff val="80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5A2C072-9D9F-AAC4-54E7-D987A6EC26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320" y="5517630"/>
            <a:ext cx="11419898" cy="39376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sz="1800" dirty="0"/>
              <a:t>Umowa na przebudowę i rozbudowę drogi powiatowej nr 1719P na odcinku od skrzyżowania z ul. Sikorskiego </a:t>
            </a:r>
            <a:br>
              <a:rPr lang="pl-PL" sz="1800" dirty="0"/>
            </a:br>
            <a:r>
              <a:rPr lang="pl-PL" sz="1800" dirty="0"/>
              <a:t>do skrzyżowania z ul. Słoneczną w Międzychodzie.</a:t>
            </a:r>
          </a:p>
          <a:p>
            <a:pPr marL="0" indent="0" algn="ctr">
              <a:buNone/>
            </a:pPr>
            <a:r>
              <a:rPr lang="pl-PL" sz="1800" dirty="0"/>
              <a:t>Wartość dofinansowania z Rządowego Funduszu Rozwoju Dróg: 1 200 396,53 zł</a:t>
            </a:r>
            <a:br>
              <a:rPr lang="pl-PL" sz="1800" dirty="0"/>
            </a:br>
            <a:r>
              <a:rPr lang="pl-PL" sz="1800" dirty="0"/>
              <a:t>Całkowita wartość zadania (tylko koszt kwalifikowalny): 1 714 852,18 zł</a:t>
            </a:r>
          </a:p>
          <a:p>
            <a:pPr marL="0" indent="0" algn="ctr">
              <a:buNone/>
            </a:pPr>
            <a:endParaRPr lang="pl-PL" sz="1800" dirty="0"/>
          </a:p>
        </p:txBody>
      </p:sp>
      <p:pic>
        <p:nvPicPr>
          <p:cNvPr id="17410" name="Picture 2" descr="Brak dostępnego opisu zdjęcia.">
            <a:extLst>
              <a:ext uri="{FF2B5EF4-FFF2-40B4-BE49-F238E27FC236}">
                <a16:creationId xmlns:a16="http://schemas.microsoft.com/office/drawing/2014/main" id="{60A98B59-9D3B-57F1-0B31-FF582AA35F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767" y="116679"/>
            <a:ext cx="7078133" cy="530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wal 7">
            <a:extLst>
              <a:ext uri="{FF2B5EF4-FFF2-40B4-BE49-F238E27FC236}">
                <a16:creationId xmlns:a16="http://schemas.microsoft.com/office/drawing/2014/main" id="{15EE3602-D45C-FB16-EA3C-EE9B8C125881}"/>
              </a:ext>
            </a:extLst>
          </p:cNvPr>
          <p:cNvSpPr/>
          <p:nvPr/>
        </p:nvSpPr>
        <p:spPr>
          <a:xfrm>
            <a:off x="-1194317" y="-860384"/>
            <a:ext cx="2904067" cy="2859617"/>
          </a:xfrm>
          <a:prstGeom prst="ellipse">
            <a:avLst/>
          </a:prstGeom>
          <a:solidFill>
            <a:srgbClr val="0E3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Owal 8">
            <a:extLst>
              <a:ext uri="{FF2B5EF4-FFF2-40B4-BE49-F238E27FC236}">
                <a16:creationId xmlns:a16="http://schemas.microsoft.com/office/drawing/2014/main" id="{82E653CB-3D51-D4D8-B41E-DDF1BFF6FA11}"/>
              </a:ext>
            </a:extLst>
          </p:cNvPr>
          <p:cNvSpPr/>
          <p:nvPr/>
        </p:nvSpPr>
        <p:spPr>
          <a:xfrm>
            <a:off x="-166691" y="1432504"/>
            <a:ext cx="1672136" cy="1792238"/>
          </a:xfrm>
          <a:prstGeom prst="ellipse">
            <a:avLst/>
          </a:prstGeom>
          <a:solidFill>
            <a:srgbClr val="B1D7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0" name="Grafika 9">
            <a:extLst>
              <a:ext uri="{FF2B5EF4-FFF2-40B4-BE49-F238E27FC236}">
                <a16:creationId xmlns:a16="http://schemas.microsoft.com/office/drawing/2014/main" id="{088A89DB-3435-A7DF-E2F8-D25944A242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596" y="1583341"/>
            <a:ext cx="1244192" cy="1187638"/>
          </a:xfrm>
          <a:prstGeom prst="rect">
            <a:avLst/>
          </a:prstGeom>
        </p:spPr>
      </p:pic>
      <p:sp>
        <p:nvSpPr>
          <p:cNvPr id="11" name="Owal 10">
            <a:extLst>
              <a:ext uri="{FF2B5EF4-FFF2-40B4-BE49-F238E27FC236}">
                <a16:creationId xmlns:a16="http://schemas.microsoft.com/office/drawing/2014/main" id="{901851AE-0162-33DB-B8A1-E7889B1E9419}"/>
              </a:ext>
            </a:extLst>
          </p:cNvPr>
          <p:cNvSpPr/>
          <p:nvPr/>
        </p:nvSpPr>
        <p:spPr>
          <a:xfrm>
            <a:off x="749214" y="1105558"/>
            <a:ext cx="756231" cy="744656"/>
          </a:xfrm>
          <a:prstGeom prst="ellipse">
            <a:avLst/>
          </a:prstGeom>
          <a:solidFill>
            <a:srgbClr val="F8F2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947596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C2783E-E2DE-4CCD-63DB-ABA965B572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 descr="Obraz zawierający w pomieszczeniu, budynek, ściana, własność&#10;&#10;Zawartość wygenerowana przez AI może być niepoprawna.">
            <a:extLst>
              <a:ext uri="{FF2B5EF4-FFF2-40B4-BE49-F238E27FC236}">
                <a16:creationId xmlns:a16="http://schemas.microsoft.com/office/drawing/2014/main" id="{4DEE2278-61A0-5C2C-9A2E-388B38D583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5235" y="70497"/>
            <a:ext cx="3225190" cy="4367577"/>
          </a:xfrm>
          <a:prstGeom prst="rect">
            <a:avLst/>
          </a:prstGeom>
        </p:spPr>
      </p:pic>
      <p:sp>
        <p:nvSpPr>
          <p:cNvPr id="12" name="Owal 11">
            <a:extLst>
              <a:ext uri="{FF2B5EF4-FFF2-40B4-BE49-F238E27FC236}">
                <a16:creationId xmlns:a16="http://schemas.microsoft.com/office/drawing/2014/main" id="{435D1CF4-5964-D60E-4964-CA1387EAE4C6}"/>
              </a:ext>
            </a:extLst>
          </p:cNvPr>
          <p:cNvSpPr/>
          <p:nvPr/>
        </p:nvSpPr>
        <p:spPr>
          <a:xfrm>
            <a:off x="8783432" y="3070090"/>
            <a:ext cx="5605811" cy="5520008"/>
          </a:xfrm>
          <a:prstGeom prst="ellipse">
            <a:avLst/>
          </a:prstGeom>
          <a:solidFill>
            <a:schemeClr val="accent5">
              <a:lumMod val="20000"/>
              <a:lumOff val="80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E05C71D-833E-EB83-39AB-A9E799834F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5651406"/>
            <a:ext cx="12113578" cy="39376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pl-PL" sz="1800" dirty="0"/>
          </a:p>
          <a:p>
            <a:pPr marL="0" indent="0" algn="ctr">
              <a:buNone/>
            </a:pPr>
            <a:r>
              <a:rPr lang="pl-PL" sz="1800" dirty="0"/>
              <a:t>Umowa z firmą MHM PAECH na modernizację i dostosowanie pomieszczeń wraz z niezbędnym wyposażeniem na potrzeby poradni specjalistycznych w Szpitalu Powiatowym w Międzychodzie.</a:t>
            </a:r>
          </a:p>
        </p:txBody>
      </p:sp>
      <p:pic>
        <p:nvPicPr>
          <p:cNvPr id="9218" name="Picture 2" descr="Brak dostępnego opisu zdjęcia.">
            <a:extLst>
              <a:ext uri="{FF2B5EF4-FFF2-40B4-BE49-F238E27FC236}">
                <a16:creationId xmlns:a16="http://schemas.microsoft.com/office/drawing/2014/main" id="{2D9ACFD0-C04A-FFCB-D57D-FE2DE35C57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5969" y="815345"/>
            <a:ext cx="3894157" cy="391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wal 7">
            <a:extLst>
              <a:ext uri="{FF2B5EF4-FFF2-40B4-BE49-F238E27FC236}">
                <a16:creationId xmlns:a16="http://schemas.microsoft.com/office/drawing/2014/main" id="{3729F715-2C82-C409-5A2B-5E80C987573B}"/>
              </a:ext>
            </a:extLst>
          </p:cNvPr>
          <p:cNvSpPr/>
          <p:nvPr/>
        </p:nvSpPr>
        <p:spPr>
          <a:xfrm>
            <a:off x="-1194317" y="-860384"/>
            <a:ext cx="2904067" cy="2859617"/>
          </a:xfrm>
          <a:prstGeom prst="ellipse">
            <a:avLst/>
          </a:prstGeom>
          <a:solidFill>
            <a:srgbClr val="0E3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Owal 8">
            <a:extLst>
              <a:ext uri="{FF2B5EF4-FFF2-40B4-BE49-F238E27FC236}">
                <a16:creationId xmlns:a16="http://schemas.microsoft.com/office/drawing/2014/main" id="{310AA523-BE3F-EF80-9FC6-680E1F058F97}"/>
              </a:ext>
            </a:extLst>
          </p:cNvPr>
          <p:cNvSpPr/>
          <p:nvPr/>
        </p:nvSpPr>
        <p:spPr>
          <a:xfrm>
            <a:off x="-166691" y="1432504"/>
            <a:ext cx="1672136" cy="1792238"/>
          </a:xfrm>
          <a:prstGeom prst="ellipse">
            <a:avLst/>
          </a:prstGeom>
          <a:solidFill>
            <a:srgbClr val="B1D7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0" name="Grafika 9">
            <a:extLst>
              <a:ext uri="{FF2B5EF4-FFF2-40B4-BE49-F238E27FC236}">
                <a16:creationId xmlns:a16="http://schemas.microsoft.com/office/drawing/2014/main" id="{550AE366-F722-6AE7-D452-34A0F50BC0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596" y="1583341"/>
            <a:ext cx="1244192" cy="1187638"/>
          </a:xfrm>
          <a:prstGeom prst="rect">
            <a:avLst/>
          </a:prstGeom>
        </p:spPr>
      </p:pic>
      <p:sp>
        <p:nvSpPr>
          <p:cNvPr id="11" name="Owal 10">
            <a:extLst>
              <a:ext uri="{FF2B5EF4-FFF2-40B4-BE49-F238E27FC236}">
                <a16:creationId xmlns:a16="http://schemas.microsoft.com/office/drawing/2014/main" id="{3677357D-5385-82A1-1512-E1D2DBD9025F}"/>
              </a:ext>
            </a:extLst>
          </p:cNvPr>
          <p:cNvSpPr/>
          <p:nvPr/>
        </p:nvSpPr>
        <p:spPr>
          <a:xfrm>
            <a:off x="749214" y="1105558"/>
            <a:ext cx="756231" cy="744656"/>
          </a:xfrm>
          <a:prstGeom prst="ellipse">
            <a:avLst/>
          </a:prstGeom>
          <a:solidFill>
            <a:srgbClr val="F8F2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AutoShape 2">
            <a:extLst>
              <a:ext uri="{FF2B5EF4-FFF2-40B4-BE49-F238E27FC236}">
                <a16:creationId xmlns:a16="http://schemas.microsoft.com/office/drawing/2014/main" id="{78E8DACA-E6A3-CEED-A592-13950782DC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522663" y="0"/>
            <a:ext cx="51450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8C3DDB3B-70BA-7287-8251-D245D24C5F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687762" y="1799980"/>
            <a:ext cx="4818915" cy="3614186"/>
          </a:xfrm>
          <a:prstGeom prst="rect">
            <a:avLst/>
          </a:prstGeom>
        </p:spPr>
      </p:pic>
      <p:grpSp>
        <p:nvGrpSpPr>
          <p:cNvPr id="13" name="Grupa 12">
            <a:extLst>
              <a:ext uri="{FF2B5EF4-FFF2-40B4-BE49-F238E27FC236}">
                <a16:creationId xmlns:a16="http://schemas.microsoft.com/office/drawing/2014/main" id="{2BE661FC-DCBB-7A01-588B-124FD5FADBCC}"/>
              </a:ext>
            </a:extLst>
          </p:cNvPr>
          <p:cNvGrpSpPr/>
          <p:nvPr/>
        </p:nvGrpSpPr>
        <p:grpSpPr>
          <a:xfrm rot="1949154">
            <a:off x="7614372" y="4598353"/>
            <a:ext cx="1224339" cy="423165"/>
            <a:chOff x="7622428" y="1192642"/>
            <a:chExt cx="1253573" cy="461555"/>
          </a:xfrm>
        </p:grpSpPr>
        <p:sp>
          <p:nvSpPr>
            <p:cNvPr id="14" name="Strzałka: w prawo z wcięciem 13">
              <a:extLst>
                <a:ext uri="{FF2B5EF4-FFF2-40B4-BE49-F238E27FC236}">
                  <a16:creationId xmlns:a16="http://schemas.microsoft.com/office/drawing/2014/main" id="{209FC3CD-69BE-6253-9B83-125079B560E1}"/>
                </a:ext>
              </a:extLst>
            </p:cNvPr>
            <p:cNvSpPr/>
            <p:nvPr/>
          </p:nvSpPr>
          <p:spPr>
            <a:xfrm>
              <a:off x="8188023" y="1192642"/>
              <a:ext cx="687978" cy="461555"/>
            </a:xfrm>
            <a:prstGeom prst="notchedRightArrow">
              <a:avLst/>
            </a:prstGeom>
            <a:solidFill>
              <a:srgbClr val="0E3B9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15" name="Strzałka: w prawo z wcięciem 14">
              <a:extLst>
                <a:ext uri="{FF2B5EF4-FFF2-40B4-BE49-F238E27FC236}">
                  <a16:creationId xmlns:a16="http://schemas.microsoft.com/office/drawing/2014/main" id="{4C4CE2F3-6702-618D-E81B-776DCA0B2FFE}"/>
                </a:ext>
              </a:extLst>
            </p:cNvPr>
            <p:cNvSpPr/>
            <p:nvPr/>
          </p:nvSpPr>
          <p:spPr>
            <a:xfrm>
              <a:off x="7920234" y="1192642"/>
              <a:ext cx="687978" cy="461555"/>
            </a:xfrm>
            <a:prstGeom prst="notchedRightArrow">
              <a:avLst/>
            </a:prstGeom>
            <a:solidFill>
              <a:srgbClr val="B1D76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16" name="Strzałka: w prawo z wcięciem 15">
              <a:extLst>
                <a:ext uri="{FF2B5EF4-FFF2-40B4-BE49-F238E27FC236}">
                  <a16:creationId xmlns:a16="http://schemas.microsoft.com/office/drawing/2014/main" id="{5B0BD134-896C-706B-CB60-AB2A336690FE}"/>
                </a:ext>
              </a:extLst>
            </p:cNvPr>
            <p:cNvSpPr/>
            <p:nvPr/>
          </p:nvSpPr>
          <p:spPr>
            <a:xfrm>
              <a:off x="7622428" y="1192642"/>
              <a:ext cx="687978" cy="461555"/>
            </a:xfrm>
            <a:prstGeom prst="notchedRightArrow">
              <a:avLst/>
            </a:prstGeom>
            <a:solidFill>
              <a:srgbClr val="F8F28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grpSp>
        <p:nvGrpSpPr>
          <p:cNvPr id="17" name="Grupa 16">
            <a:extLst>
              <a:ext uri="{FF2B5EF4-FFF2-40B4-BE49-F238E27FC236}">
                <a16:creationId xmlns:a16="http://schemas.microsoft.com/office/drawing/2014/main" id="{3C83DE70-ED86-2C89-CD34-75C21D9194A1}"/>
              </a:ext>
            </a:extLst>
          </p:cNvPr>
          <p:cNvGrpSpPr/>
          <p:nvPr/>
        </p:nvGrpSpPr>
        <p:grpSpPr>
          <a:xfrm rot="1949154">
            <a:off x="4059381" y="3724684"/>
            <a:ext cx="1224339" cy="423165"/>
            <a:chOff x="7622428" y="1192642"/>
            <a:chExt cx="1253573" cy="461555"/>
          </a:xfrm>
        </p:grpSpPr>
        <p:sp>
          <p:nvSpPr>
            <p:cNvPr id="18" name="Strzałka: w prawo z wcięciem 17">
              <a:extLst>
                <a:ext uri="{FF2B5EF4-FFF2-40B4-BE49-F238E27FC236}">
                  <a16:creationId xmlns:a16="http://schemas.microsoft.com/office/drawing/2014/main" id="{9064F9E1-1AB3-D517-A397-53E39A7AD679}"/>
                </a:ext>
              </a:extLst>
            </p:cNvPr>
            <p:cNvSpPr/>
            <p:nvPr/>
          </p:nvSpPr>
          <p:spPr>
            <a:xfrm>
              <a:off x="8188023" y="1192642"/>
              <a:ext cx="687978" cy="461555"/>
            </a:xfrm>
            <a:prstGeom prst="notchedRightArrow">
              <a:avLst/>
            </a:prstGeom>
            <a:solidFill>
              <a:srgbClr val="0E3B9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19" name="Strzałka: w prawo z wcięciem 18">
              <a:extLst>
                <a:ext uri="{FF2B5EF4-FFF2-40B4-BE49-F238E27FC236}">
                  <a16:creationId xmlns:a16="http://schemas.microsoft.com/office/drawing/2014/main" id="{7378268E-0806-851F-D6CB-A888B5690EC2}"/>
                </a:ext>
              </a:extLst>
            </p:cNvPr>
            <p:cNvSpPr/>
            <p:nvPr/>
          </p:nvSpPr>
          <p:spPr>
            <a:xfrm>
              <a:off x="7920234" y="1192642"/>
              <a:ext cx="687978" cy="461555"/>
            </a:xfrm>
            <a:prstGeom prst="notchedRightArrow">
              <a:avLst/>
            </a:prstGeom>
            <a:solidFill>
              <a:srgbClr val="B1D76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20" name="Strzałka: w prawo z wcięciem 19">
              <a:extLst>
                <a:ext uri="{FF2B5EF4-FFF2-40B4-BE49-F238E27FC236}">
                  <a16:creationId xmlns:a16="http://schemas.microsoft.com/office/drawing/2014/main" id="{EF2B29E4-7DE2-50B9-19DF-2080BD7A6FD0}"/>
                </a:ext>
              </a:extLst>
            </p:cNvPr>
            <p:cNvSpPr/>
            <p:nvPr/>
          </p:nvSpPr>
          <p:spPr>
            <a:xfrm>
              <a:off x="7622428" y="1192642"/>
              <a:ext cx="687978" cy="461555"/>
            </a:xfrm>
            <a:prstGeom prst="notchedRightArrow">
              <a:avLst/>
            </a:prstGeom>
            <a:solidFill>
              <a:srgbClr val="F8F28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</p:spTree>
    <p:extLst>
      <p:ext uri="{BB962C8B-B14F-4D97-AF65-F5344CB8AC3E}">
        <p14:creationId xmlns:p14="http://schemas.microsoft.com/office/powerpoint/2010/main" val="25179065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D11312-360D-1A57-1D96-968C179398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wal 12">
            <a:extLst>
              <a:ext uri="{FF2B5EF4-FFF2-40B4-BE49-F238E27FC236}">
                <a16:creationId xmlns:a16="http://schemas.microsoft.com/office/drawing/2014/main" id="{8C3966AF-1CC1-D6E0-4DF7-CA07E5654039}"/>
              </a:ext>
            </a:extLst>
          </p:cNvPr>
          <p:cNvSpPr/>
          <p:nvPr/>
        </p:nvSpPr>
        <p:spPr>
          <a:xfrm>
            <a:off x="8783432" y="3070090"/>
            <a:ext cx="5605811" cy="5520008"/>
          </a:xfrm>
          <a:prstGeom prst="ellipse">
            <a:avLst/>
          </a:prstGeom>
          <a:solidFill>
            <a:schemeClr val="accent5">
              <a:lumMod val="20000"/>
              <a:lumOff val="80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EEB6F55-A0F9-852F-6533-CE7A85F78D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032803" y="4684653"/>
            <a:ext cx="8882743" cy="355039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sz="1800" dirty="0"/>
              <a:t>Projekt „Adaptacja poddasza segmentu A na potrzeby </a:t>
            </a:r>
          </a:p>
          <a:p>
            <a:pPr marL="0" indent="0" algn="ctr">
              <a:buNone/>
            </a:pPr>
            <a:r>
              <a:rPr lang="pl-PL" sz="1800" dirty="0"/>
              <a:t>Poradni Specjalistycznych oraz modernizacja Pracowni Rehabilitacji”</a:t>
            </a:r>
          </a:p>
          <a:p>
            <a:pPr marL="0" indent="0" algn="ctr">
              <a:buNone/>
            </a:pPr>
            <a:r>
              <a:rPr lang="pl-PL" sz="1800" dirty="0"/>
              <a:t>Wartość projektu: 3 200 885,25 zł</a:t>
            </a:r>
          </a:p>
          <a:p>
            <a:pPr marL="0" indent="0" algn="ctr">
              <a:buNone/>
            </a:pPr>
            <a:r>
              <a:rPr lang="pl-PL" sz="1800"/>
              <a:t>Dofinansowanie z UE: </a:t>
            </a:r>
            <a:r>
              <a:rPr lang="pl-PL" sz="1800" dirty="0"/>
              <a:t>2 232 233,67 zł</a:t>
            </a:r>
          </a:p>
        </p:txBody>
      </p:sp>
      <p:pic>
        <p:nvPicPr>
          <p:cNvPr id="26628" name="Picture 4" descr="Brak dostępnego opisu zdjęcia.">
            <a:extLst>
              <a:ext uri="{FF2B5EF4-FFF2-40B4-BE49-F238E27FC236}">
                <a16:creationId xmlns:a16="http://schemas.microsoft.com/office/drawing/2014/main" id="{35B6C13B-8415-D638-E714-8A9F9ADFDF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5916" y="928612"/>
            <a:ext cx="5757067" cy="323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Owal 8">
            <a:extLst>
              <a:ext uri="{FF2B5EF4-FFF2-40B4-BE49-F238E27FC236}">
                <a16:creationId xmlns:a16="http://schemas.microsoft.com/office/drawing/2014/main" id="{AFE1A4BF-82D8-261E-2E77-B20C7588AE99}"/>
              </a:ext>
            </a:extLst>
          </p:cNvPr>
          <p:cNvSpPr/>
          <p:nvPr/>
        </p:nvSpPr>
        <p:spPr>
          <a:xfrm>
            <a:off x="-1194317" y="-860384"/>
            <a:ext cx="2904067" cy="2859617"/>
          </a:xfrm>
          <a:prstGeom prst="ellipse">
            <a:avLst/>
          </a:prstGeom>
          <a:solidFill>
            <a:srgbClr val="0E3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Owal 9">
            <a:extLst>
              <a:ext uri="{FF2B5EF4-FFF2-40B4-BE49-F238E27FC236}">
                <a16:creationId xmlns:a16="http://schemas.microsoft.com/office/drawing/2014/main" id="{22418867-FE59-A5D0-40F9-58B4EBFE61A5}"/>
              </a:ext>
            </a:extLst>
          </p:cNvPr>
          <p:cNvSpPr/>
          <p:nvPr/>
        </p:nvSpPr>
        <p:spPr>
          <a:xfrm>
            <a:off x="-166691" y="1432504"/>
            <a:ext cx="1672136" cy="1792238"/>
          </a:xfrm>
          <a:prstGeom prst="ellipse">
            <a:avLst/>
          </a:prstGeom>
          <a:solidFill>
            <a:srgbClr val="B1D7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1" name="Grafika 10">
            <a:extLst>
              <a:ext uri="{FF2B5EF4-FFF2-40B4-BE49-F238E27FC236}">
                <a16:creationId xmlns:a16="http://schemas.microsoft.com/office/drawing/2014/main" id="{DA8C8F37-3C80-2670-B57C-1A6C41AE55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596" y="1583341"/>
            <a:ext cx="1244192" cy="1187638"/>
          </a:xfrm>
          <a:prstGeom prst="rect">
            <a:avLst/>
          </a:prstGeom>
        </p:spPr>
      </p:pic>
      <p:sp>
        <p:nvSpPr>
          <p:cNvPr id="12" name="Owal 11">
            <a:extLst>
              <a:ext uri="{FF2B5EF4-FFF2-40B4-BE49-F238E27FC236}">
                <a16:creationId xmlns:a16="http://schemas.microsoft.com/office/drawing/2014/main" id="{DB6A8D1D-7665-DA54-0F14-5C886F1DF857}"/>
              </a:ext>
            </a:extLst>
          </p:cNvPr>
          <p:cNvSpPr/>
          <p:nvPr/>
        </p:nvSpPr>
        <p:spPr>
          <a:xfrm>
            <a:off x="749214" y="1105558"/>
            <a:ext cx="756231" cy="744656"/>
          </a:xfrm>
          <a:prstGeom prst="ellipse">
            <a:avLst/>
          </a:prstGeom>
          <a:solidFill>
            <a:srgbClr val="F8F2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2" name="Picture 2" descr="Brak dostępnego opisu zdjęcia.">
            <a:extLst>
              <a:ext uri="{FF2B5EF4-FFF2-40B4-BE49-F238E27FC236}">
                <a16:creationId xmlns:a16="http://schemas.microsoft.com/office/drawing/2014/main" id="{84750A34-1CA9-0BFF-7756-F461B3AD91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784" y="1773801"/>
            <a:ext cx="5435620" cy="4056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upa 3">
            <a:extLst>
              <a:ext uri="{FF2B5EF4-FFF2-40B4-BE49-F238E27FC236}">
                <a16:creationId xmlns:a16="http://schemas.microsoft.com/office/drawing/2014/main" id="{1F3FC091-03D7-450B-9690-C4C9D9219802}"/>
              </a:ext>
            </a:extLst>
          </p:cNvPr>
          <p:cNvGrpSpPr/>
          <p:nvPr/>
        </p:nvGrpSpPr>
        <p:grpSpPr>
          <a:xfrm rot="1949154">
            <a:off x="5276931" y="4060707"/>
            <a:ext cx="2479324" cy="976774"/>
            <a:chOff x="7622428" y="1192642"/>
            <a:chExt cx="1253573" cy="461555"/>
          </a:xfrm>
        </p:grpSpPr>
        <p:sp>
          <p:nvSpPr>
            <p:cNvPr id="5" name="Strzałka: w prawo z wcięciem 4">
              <a:extLst>
                <a:ext uri="{FF2B5EF4-FFF2-40B4-BE49-F238E27FC236}">
                  <a16:creationId xmlns:a16="http://schemas.microsoft.com/office/drawing/2014/main" id="{1CE71474-A73A-A4E8-99D5-C018E87A3665}"/>
                </a:ext>
              </a:extLst>
            </p:cNvPr>
            <p:cNvSpPr/>
            <p:nvPr/>
          </p:nvSpPr>
          <p:spPr>
            <a:xfrm>
              <a:off x="8188023" y="1192642"/>
              <a:ext cx="687978" cy="461555"/>
            </a:xfrm>
            <a:prstGeom prst="notchedRightArrow">
              <a:avLst/>
            </a:prstGeom>
            <a:solidFill>
              <a:srgbClr val="0E3B9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6" name="Strzałka: w prawo z wcięciem 5">
              <a:extLst>
                <a:ext uri="{FF2B5EF4-FFF2-40B4-BE49-F238E27FC236}">
                  <a16:creationId xmlns:a16="http://schemas.microsoft.com/office/drawing/2014/main" id="{657A259B-F3E1-1797-7070-A0B1B3C76A53}"/>
                </a:ext>
              </a:extLst>
            </p:cNvPr>
            <p:cNvSpPr/>
            <p:nvPr/>
          </p:nvSpPr>
          <p:spPr>
            <a:xfrm>
              <a:off x="7920234" y="1192642"/>
              <a:ext cx="687978" cy="461555"/>
            </a:xfrm>
            <a:prstGeom prst="notchedRightArrow">
              <a:avLst/>
            </a:prstGeom>
            <a:solidFill>
              <a:srgbClr val="B1D76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7" name="Strzałka: w prawo z wcięciem 6">
              <a:extLst>
                <a:ext uri="{FF2B5EF4-FFF2-40B4-BE49-F238E27FC236}">
                  <a16:creationId xmlns:a16="http://schemas.microsoft.com/office/drawing/2014/main" id="{B65CB8D8-CAA6-E4A7-145C-4B888D1569B4}"/>
                </a:ext>
              </a:extLst>
            </p:cNvPr>
            <p:cNvSpPr/>
            <p:nvPr/>
          </p:nvSpPr>
          <p:spPr>
            <a:xfrm>
              <a:off x="7622428" y="1192642"/>
              <a:ext cx="687978" cy="461555"/>
            </a:xfrm>
            <a:prstGeom prst="notchedRightArrow">
              <a:avLst/>
            </a:prstGeom>
            <a:solidFill>
              <a:srgbClr val="F8F28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</p:spTree>
    <p:extLst>
      <p:ext uri="{BB962C8B-B14F-4D97-AF65-F5344CB8AC3E}">
        <p14:creationId xmlns:p14="http://schemas.microsoft.com/office/powerpoint/2010/main" val="17847398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1652CE-2A5B-B90B-5858-E266FECA1C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wal 3">
            <a:extLst>
              <a:ext uri="{FF2B5EF4-FFF2-40B4-BE49-F238E27FC236}">
                <a16:creationId xmlns:a16="http://schemas.microsoft.com/office/drawing/2014/main" id="{4949AB8E-4907-56B2-5BA3-DA6779A643A8}"/>
              </a:ext>
            </a:extLst>
          </p:cNvPr>
          <p:cNvSpPr/>
          <p:nvPr/>
        </p:nvSpPr>
        <p:spPr>
          <a:xfrm>
            <a:off x="8783432" y="3070090"/>
            <a:ext cx="5605811" cy="5520008"/>
          </a:xfrm>
          <a:prstGeom prst="ellipse">
            <a:avLst/>
          </a:prstGeom>
          <a:solidFill>
            <a:schemeClr val="accent5">
              <a:lumMod val="20000"/>
              <a:lumOff val="80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7E678A7-1850-F74B-174A-DD69A7C12A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10363" y="6285962"/>
            <a:ext cx="7867585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1800" dirty="0"/>
              <a:t>Otwarcie Zakładu Opiekuńczo-Leczniczego w Szpitalu Powiatowym</a:t>
            </a:r>
            <a:endParaRPr lang="pl-PL" altLang="pl-PL" sz="1800" dirty="0">
              <a:latin typeface="Arial" panose="020B0604020202020204" pitchFamily="34" charset="0"/>
            </a:endParaRPr>
          </a:p>
        </p:txBody>
      </p:sp>
      <p:pic>
        <p:nvPicPr>
          <p:cNvPr id="6148" name="Picture 4" descr="1️⃣">
            <a:extLst>
              <a:ext uri="{FF2B5EF4-FFF2-40B4-BE49-F238E27FC236}">
                <a16:creationId xmlns:a16="http://schemas.microsoft.com/office/drawing/2014/main" id="{78336B22-9497-05F8-E984-4C24C41C34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71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2️⃣">
            <a:extLst>
              <a:ext uri="{FF2B5EF4-FFF2-40B4-BE49-F238E27FC236}">
                <a16:creationId xmlns:a16="http://schemas.microsoft.com/office/drawing/2014/main" id="{63E8D014-9580-58FC-CA75-A00A49995C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285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Owal 15">
            <a:extLst>
              <a:ext uri="{FF2B5EF4-FFF2-40B4-BE49-F238E27FC236}">
                <a16:creationId xmlns:a16="http://schemas.microsoft.com/office/drawing/2014/main" id="{599CB951-05CF-D393-FA79-3A236F7080B9}"/>
              </a:ext>
            </a:extLst>
          </p:cNvPr>
          <p:cNvSpPr/>
          <p:nvPr/>
        </p:nvSpPr>
        <p:spPr>
          <a:xfrm>
            <a:off x="-1194317" y="-860384"/>
            <a:ext cx="2904067" cy="2859617"/>
          </a:xfrm>
          <a:prstGeom prst="ellipse">
            <a:avLst/>
          </a:prstGeom>
          <a:solidFill>
            <a:srgbClr val="0E3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7" name="Owal 16">
            <a:extLst>
              <a:ext uri="{FF2B5EF4-FFF2-40B4-BE49-F238E27FC236}">
                <a16:creationId xmlns:a16="http://schemas.microsoft.com/office/drawing/2014/main" id="{A6423C9B-EB3B-E5DE-DB73-391261A804CB}"/>
              </a:ext>
            </a:extLst>
          </p:cNvPr>
          <p:cNvSpPr/>
          <p:nvPr/>
        </p:nvSpPr>
        <p:spPr>
          <a:xfrm>
            <a:off x="-166691" y="1432504"/>
            <a:ext cx="1672136" cy="1792238"/>
          </a:xfrm>
          <a:prstGeom prst="ellipse">
            <a:avLst/>
          </a:prstGeom>
          <a:solidFill>
            <a:srgbClr val="B1D7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8" name="Grafika 17">
            <a:extLst>
              <a:ext uri="{FF2B5EF4-FFF2-40B4-BE49-F238E27FC236}">
                <a16:creationId xmlns:a16="http://schemas.microsoft.com/office/drawing/2014/main" id="{4016B0AF-7F4D-3323-B95C-0703E098A3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596" y="1583341"/>
            <a:ext cx="1244192" cy="1187638"/>
          </a:xfrm>
          <a:prstGeom prst="rect">
            <a:avLst/>
          </a:prstGeom>
        </p:spPr>
      </p:pic>
      <p:sp>
        <p:nvSpPr>
          <p:cNvPr id="19" name="Owal 18">
            <a:extLst>
              <a:ext uri="{FF2B5EF4-FFF2-40B4-BE49-F238E27FC236}">
                <a16:creationId xmlns:a16="http://schemas.microsoft.com/office/drawing/2014/main" id="{58CF7718-58A3-382A-5C5F-9FDB12DB8974}"/>
              </a:ext>
            </a:extLst>
          </p:cNvPr>
          <p:cNvSpPr/>
          <p:nvPr/>
        </p:nvSpPr>
        <p:spPr>
          <a:xfrm>
            <a:off x="749214" y="1105558"/>
            <a:ext cx="756231" cy="744656"/>
          </a:xfrm>
          <a:prstGeom prst="ellipse">
            <a:avLst/>
          </a:prstGeom>
          <a:solidFill>
            <a:srgbClr val="F8F2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2" name="Picture 2" descr="Może być zdjęciem przedstawiającym szpital">
            <a:extLst>
              <a:ext uri="{FF2B5EF4-FFF2-40B4-BE49-F238E27FC236}">
                <a16:creationId xmlns:a16="http://schemas.microsoft.com/office/drawing/2014/main" id="{EA5859A6-9D2A-3B78-CC74-256973F1B4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9693" y="517675"/>
            <a:ext cx="7561746" cy="5615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8736064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2778</TotalTime>
  <Words>929</Words>
  <Application>Microsoft Office PowerPoint</Application>
  <PresentationFormat>Panoramiczny</PresentationFormat>
  <Paragraphs>92</Paragraphs>
  <Slides>40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40</vt:i4>
      </vt:variant>
    </vt:vector>
  </HeadingPairs>
  <TitlesOfParts>
    <vt:vector size="44" baseType="lpstr">
      <vt:lpstr>Arial</vt:lpstr>
      <vt:lpstr>Calibri</vt:lpstr>
      <vt:lpstr>Calibri Light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TRANSPORT</vt:lpstr>
      <vt:lpstr>TRANSPORT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katarzyna</dc:creator>
  <cp:lastModifiedBy>katarzyna</cp:lastModifiedBy>
  <cp:revision>45</cp:revision>
  <dcterms:created xsi:type="dcterms:W3CDTF">2026-02-03T06:54:35Z</dcterms:created>
  <dcterms:modified xsi:type="dcterms:W3CDTF">2026-02-24T11:34:50Z</dcterms:modified>
</cp:coreProperties>
</file>