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3" r:id="rId2"/>
    <p:sldId id="313" r:id="rId3"/>
    <p:sldId id="265" r:id="rId4"/>
    <p:sldId id="374" r:id="rId5"/>
    <p:sldId id="266" r:id="rId6"/>
    <p:sldId id="372" r:id="rId7"/>
    <p:sldId id="376" r:id="rId8"/>
    <p:sldId id="375" r:id="rId9"/>
    <p:sldId id="348" r:id="rId10"/>
    <p:sldId id="283" r:id="rId11"/>
    <p:sldId id="287" r:id="rId12"/>
    <p:sldId id="318" r:id="rId13"/>
    <p:sldId id="369" r:id="rId14"/>
    <p:sldId id="350" r:id="rId15"/>
    <p:sldId id="370" r:id="rId16"/>
    <p:sldId id="262" r:id="rId17"/>
  </p:sldIdLst>
  <p:sldSz cx="9144000" cy="6858000" type="screen4x3"/>
  <p:notesSz cx="6669088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47"/>
    <a:srgbClr val="B74626"/>
    <a:srgbClr val="D04006"/>
    <a:srgbClr val="89BB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662" autoAdjust="0"/>
  </p:normalViewPr>
  <p:slideViewPr>
    <p:cSldViewPr>
      <p:cViewPr>
        <p:scale>
          <a:sx n="66" d="100"/>
          <a:sy n="66" d="100"/>
        </p:scale>
        <p:origin x="-1930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procentowy udział odbiorców w rynku energii cieplnej</c:f>
              <c:strCache>
                <c:ptCount val="1"/>
                <c:pt idx="0">
                  <c:v>procentowy udział odbiorców w rynku energii cieplnej</c:v>
                </c:pt>
              </c:strCache>
            </c:strRef>
          </c:tx>
          <c:invertIfNegative val="0"/>
          <c:cat>
            <c:strRef>
              <c:f>Arkusz1!$A$67:$D$67</c:f>
              <c:strCache>
                <c:ptCount val="4"/>
                <c:pt idx="0">
                  <c:v>spółdzielnia mieszkaniowa</c:v>
                </c:pt>
                <c:pt idx="1">
                  <c:v>obiekty budżetowe</c:v>
                </c:pt>
                <c:pt idx="2">
                  <c:v>wspólnoty mieszkaniowe</c:v>
                </c:pt>
                <c:pt idx="3">
                  <c:v>pozostali</c:v>
                </c:pt>
              </c:strCache>
            </c:strRef>
          </c:cat>
          <c:val>
            <c:numRef>
              <c:f>Arkusz1!$A$68:$D$68</c:f>
              <c:numCache>
                <c:formatCode>General</c:formatCode>
                <c:ptCount val="4"/>
                <c:pt idx="0">
                  <c:v>50.9</c:v>
                </c:pt>
                <c:pt idx="1">
                  <c:v>33.950000000000003</c:v>
                </c:pt>
                <c:pt idx="2">
                  <c:v>11.95</c:v>
                </c:pt>
                <c:pt idx="3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374144"/>
        <c:axId val="52384128"/>
      </c:barChart>
      <c:catAx>
        <c:axId val="523741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pl-PL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2384128"/>
        <c:crosses val="autoZero"/>
        <c:auto val="1"/>
        <c:lblAlgn val="ctr"/>
        <c:lblOffset val="100"/>
        <c:noMultiLvlLbl val="0"/>
      </c:catAx>
      <c:valAx>
        <c:axId val="52384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pl-PL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237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pl-PL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cfad67c2-eee3-4e8a-9368-1ad8b9a326ec}"/>
      </c:ext>
    </c:extLst>
  </c:chart>
  <c:txPr>
    <a:bodyPr/>
    <a:lstStyle/>
    <a:p>
      <a:pPr>
        <a:defRPr lang="pl-PL"/>
      </a:pPr>
      <a:endParaRPr lang="pl-PL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515" cy="4967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777002" y="0"/>
            <a:ext cx="2890514" cy="4967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CCD6D5-A8E5-4F80-95F8-F087462F12B0}" type="datetimeFigureOut">
              <a:rPr lang="pl-PL" smtClean="0"/>
              <a:t>28.04.2026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309"/>
            <a:ext cx="2890515" cy="4967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777002" y="9428309"/>
            <a:ext cx="2890514" cy="4967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9AB0E-1508-4904-8B3E-7037EB8C298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551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E460FF1-1536-4BB5-9584-C73B0166E9F3}" type="datetimeFigureOut">
              <a:rPr lang="pl-PL"/>
              <a:t>28.04.2026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66909" y="4715154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7827705-D91D-4082-92E4-5DE9887D7491}" type="slidenum">
              <a:rPr lang="pl-PL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22734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Daje to 88% udziałów Gminie Międzychód, a 12% Spółdzielni Mieszkaniowej.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827705-D91D-4082-92E4-5DE9887D7491}" type="slidenum">
              <a:rPr lang="pl-PL" smtClean="0"/>
              <a:t>2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827705-D91D-4082-92E4-5DE9887D7491}" type="slidenum">
              <a:rPr lang="pl-PL" smtClean="0"/>
              <a:t>12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827705-D91D-4082-92E4-5DE9887D7491}" type="slidenum">
              <a:rPr lang="pl-PL" smtClean="0"/>
              <a:t>13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827705-D91D-4082-92E4-5DE9887D7491}" type="slidenum">
              <a:rPr lang="pl-PL" smtClean="0"/>
              <a:t>16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 userDrawn="1"/>
        </p:nvSpPr>
        <p:spPr>
          <a:xfrm>
            <a:off x="0" y="548680"/>
            <a:ext cx="9144000" cy="720080"/>
          </a:xfrm>
          <a:prstGeom prst="rect">
            <a:avLst/>
          </a:prstGeom>
          <a:solidFill>
            <a:srgbClr val="B74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Tytuł 1"/>
          <p:cNvSpPr>
            <a:spLocks noGrp="1"/>
          </p:cNvSpPr>
          <p:nvPr>
            <p:ph type="title" hasCustomPrompt="1"/>
          </p:nvPr>
        </p:nvSpPr>
        <p:spPr>
          <a:xfrm>
            <a:off x="1259632" y="2348880"/>
            <a:ext cx="6768752" cy="648072"/>
          </a:xfrm>
          <a:prstGeom prst="rect">
            <a:avLst/>
          </a:prstGeom>
          <a:effectLst/>
        </p:spPr>
        <p:txBody>
          <a:bodyPr/>
          <a:lstStyle>
            <a:lvl1pPr algn="ctr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None/>
              <a:defRPr sz="2400" b="1" baseline="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pic>
        <p:nvPicPr>
          <p:cNvPr id="6" name="Obraz 5" descr="druk firmowy 2 dol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5661248"/>
            <a:ext cx="9144000" cy="1164184"/>
          </a:xfrm>
          <a:prstGeom prst="rect">
            <a:avLst/>
          </a:prstGeom>
        </p:spPr>
      </p:pic>
      <p:pic>
        <p:nvPicPr>
          <p:cNvPr id="7" name="Obraz 6" descr="druk firmowy 2 logo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779912" y="3573016"/>
            <a:ext cx="1787277" cy="1810289"/>
          </a:xfrm>
          <a:prstGeom prst="rect">
            <a:avLst/>
          </a:prstGeom>
        </p:spPr>
      </p:pic>
      <p:sp>
        <p:nvSpPr>
          <p:cNvPr id="8" name="Pole tekstowe 7"/>
          <p:cNvSpPr txBox="1"/>
          <p:nvPr userDrawn="1"/>
        </p:nvSpPr>
        <p:spPr>
          <a:xfrm>
            <a:off x="395536" y="764704"/>
            <a:ext cx="82809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500" b="1" dirty="0" smtClean="0">
                <a:solidFill>
                  <a:schemeClr val="bg1"/>
                </a:solidFill>
                <a:latin typeface="+mn-lt"/>
              </a:rPr>
              <a:t>MIĘDZYCHODZKIE</a:t>
            </a:r>
            <a:r>
              <a:rPr lang="pl-PL" sz="1500" b="1" baseline="0" dirty="0" smtClean="0">
                <a:solidFill>
                  <a:schemeClr val="bg1"/>
                </a:solidFill>
                <a:latin typeface="+mn-lt"/>
              </a:rPr>
              <a:t> PRZEDSIĘBIORSTWO ENERGETYKI CIEPLNEJ SP. Z O.O.</a:t>
            </a:r>
            <a:endParaRPr lang="pl-PL" sz="15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2E11B-18ED-48A6-9667-42FE05CD63E4}" type="datetime1">
              <a:rPr lang="pl-PL"/>
              <a:t>28.04.2026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AF01F-552B-4837-A626-36A5BB12782D}" type="slidenum">
              <a:rPr lang="pl-PL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B8BC0-D189-47AE-A3E1-A0C0CF626AF6}" type="datetime1">
              <a:rPr lang="pl-PL"/>
              <a:t>28.04.2026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EB363-25E0-44CD-A498-B695BF86E7F9}" type="slidenum">
              <a:rPr lang="pl-PL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ńc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 userDrawn="1"/>
        </p:nvSpPr>
        <p:spPr>
          <a:xfrm>
            <a:off x="2916238" y="4005064"/>
            <a:ext cx="32400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 b="1" spc="300" dirty="0">
                <a:latin typeface="Verdana" panose="020B0604030504040204" pitchFamily="34" charset="0"/>
                <a:cs typeface="Tahoma" panose="020B0604030504040204" pitchFamily="34" charset="0"/>
              </a:rPr>
              <a:t>Dziękuję za uwagę</a:t>
            </a:r>
          </a:p>
        </p:txBody>
      </p:sp>
      <p:sp>
        <p:nvSpPr>
          <p:cNvPr id="10" name="Tytuł 1"/>
          <p:cNvSpPr>
            <a:spLocks noGrp="1"/>
          </p:cNvSpPr>
          <p:nvPr>
            <p:ph type="title" hasCustomPrompt="1"/>
          </p:nvPr>
        </p:nvSpPr>
        <p:spPr>
          <a:xfrm>
            <a:off x="2915816" y="4797152"/>
            <a:ext cx="3240360" cy="360040"/>
          </a:xfrm>
          <a:prstGeom prst="rect">
            <a:avLst/>
          </a:prstGeom>
          <a:effectLst/>
        </p:spPr>
        <p:txBody>
          <a:bodyPr/>
          <a:lstStyle>
            <a:lvl1pPr algn="ctr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None/>
              <a:defRPr sz="1400" b="1" baseline="0">
                <a:latin typeface="Cambria" panose="02040503050406030204" pitchFamily="18" charset="0"/>
                <a:cs typeface="Tahoma" panose="020B0604030504040204" pitchFamily="34" charset="0"/>
              </a:defRPr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 hasCustomPrompt="1"/>
          </p:nvPr>
        </p:nvSpPr>
        <p:spPr>
          <a:xfrm>
            <a:off x="457200" y="1988840"/>
            <a:ext cx="8229600" cy="4392488"/>
          </a:xfr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buSzPct val="100000"/>
              <a:buFont typeface="Calibri" panose="020F0502020204030204" pitchFamily="34" charset="0"/>
              <a:buChar char="•"/>
              <a:defRPr sz="2000"/>
            </a:lvl1pPr>
            <a:lvl2pPr>
              <a:buClr>
                <a:schemeClr val="bg2">
                  <a:lumMod val="75000"/>
                </a:schemeClr>
              </a:buClr>
              <a:defRPr sz="1800"/>
            </a:lvl2pPr>
            <a:lvl3pPr>
              <a:buClr>
                <a:schemeClr val="bg2">
                  <a:lumMod val="75000"/>
                </a:schemeClr>
              </a:buClr>
              <a:defRPr sz="1600"/>
            </a:lvl3pPr>
            <a:lvl4pPr>
              <a:buClr>
                <a:schemeClr val="bg2">
                  <a:lumMod val="75000"/>
                </a:schemeClr>
              </a:buClr>
              <a:defRPr sz="1400"/>
            </a:lvl4pPr>
            <a:lvl5pPr>
              <a:buClr>
                <a:schemeClr val="bg2">
                  <a:lumMod val="75000"/>
                </a:schemeClr>
              </a:buClr>
              <a:defRPr sz="1400"/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 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EE032-43D1-47E9-A50A-7997B624C9B1}" type="datetime1">
              <a:rPr lang="pl-PL"/>
              <a:t>28.04.2026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613D5-39B4-44A0-9855-43131DC6EF83}" type="slidenum">
              <a:rPr lang="pl-PL"/>
              <a:t>‹#›</a:t>
            </a:fld>
            <a:endParaRPr lang="pl-PL"/>
          </a:p>
        </p:txBody>
      </p:sp>
      <p:sp>
        <p:nvSpPr>
          <p:cNvPr id="25" name="Prostokąt 24"/>
          <p:cNvSpPr/>
          <p:nvPr userDrawn="1"/>
        </p:nvSpPr>
        <p:spPr>
          <a:xfrm>
            <a:off x="7848392" y="728712"/>
            <a:ext cx="252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979712" y="1556792"/>
            <a:ext cx="6768752" cy="648072"/>
          </a:xfrm>
          <a:prstGeom prst="rect">
            <a:avLst/>
          </a:prstGeom>
          <a:effectLst/>
        </p:spPr>
        <p:txBody>
          <a:bodyPr/>
          <a:lstStyle>
            <a:lvl1pPr algn="r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None/>
              <a:defRPr sz="2000" b="1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pic>
        <p:nvPicPr>
          <p:cNvPr id="11" name="Obraz 10" descr="druk firmowy 2 ppt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9144000" cy="158102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3D97E-A0EC-4903-889F-51493BC9998F}" type="datetime1">
              <a:rPr lang="pl-PL"/>
              <a:t>28.04.2026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64BBD-29F0-4D8B-AC5C-91BD5407CA49}" type="slidenum">
              <a:rPr lang="pl-PL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 userDrawn="1"/>
        </p:nvSpPr>
        <p:spPr>
          <a:xfrm>
            <a:off x="611560" y="692696"/>
            <a:ext cx="417646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KLIKNIJ ABY WPISAĆ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70A4F-ACD1-4444-A9C3-8B7396B4FE8C}" type="datetime1">
              <a:rPr lang="pl-PL"/>
              <a:t>28.04.2026</a:t>
            </a:fld>
            <a:endParaRPr lang="pl-PL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6A2AC-BEB0-478A-A5A5-5B7F0AB33569}" type="slidenum">
              <a:rPr lang="pl-PL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 userDrawn="1"/>
        </p:nvSpPr>
        <p:spPr>
          <a:xfrm>
            <a:off x="611560" y="692696"/>
            <a:ext cx="417646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KLIKNIJ ABY WPISAĆ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8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320D3-058A-43CF-8BAC-9468B3E77A2B}" type="datetime1">
              <a:rPr lang="pl-PL"/>
              <a:t>28.04.2026</a:t>
            </a:fld>
            <a:endParaRPr lang="pl-PL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22888-CD3E-4D9F-AA27-2BD2E7566364}" type="slidenum">
              <a:rPr lang="pl-PL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 userDrawn="1"/>
        </p:nvSpPr>
        <p:spPr>
          <a:xfrm>
            <a:off x="611560" y="692696"/>
            <a:ext cx="417646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KLIKNIJ ABY WPISAĆ</a:t>
            </a:r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2E9E5-5ED3-4BD6-A9DC-D0A0269686FE}" type="datetime1">
              <a:rPr lang="pl-PL"/>
              <a:t>28.04.2026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789E0-15DF-4B54-AEFF-193F64FF1FEC}" type="slidenum">
              <a:rPr lang="pl-PL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A0B40-417D-4C9F-B333-77F3580BF40D}" type="datetime1">
              <a:rPr lang="pl-PL"/>
              <a:t>28.04.2026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25AD-AC32-43BB-8C07-610B1853A38A}" type="slidenum">
              <a:rPr lang="pl-PL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A11EE-20AB-4992-A1F9-738ACD491111}" type="datetime1">
              <a:rPr lang="pl-PL"/>
              <a:t>28.04.2026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C18E2-FECE-40DE-952D-111193625C3B}" type="slidenum">
              <a:rPr lang="pl-PL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 hasCustomPrompt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 smtClean="0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7080D-3D5A-42AA-8265-BE0A92377C42}" type="datetime1">
              <a:rPr lang="pl-PL"/>
              <a:t>28.04.2026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BD20A-F7D9-4324-AAB0-8A09F6BE7301}" type="slidenum">
              <a:rPr lang="pl-PL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F2D474-A33C-4D8B-B485-FC3E27037029}" type="datetime1">
              <a:rPr lang="pl-PL"/>
              <a:t>28.04.2026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4D08D1-C54B-4F42-B46A-E6E2E90851AB}" type="slidenum">
              <a:rPr lang="pl-PL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ytuł 2"/>
          <p:cNvSpPr>
            <a:spLocks noGrp="1"/>
          </p:cNvSpPr>
          <p:nvPr>
            <p:ph type="ctrTitle"/>
          </p:nvPr>
        </p:nvSpPr>
        <p:spPr bwMode="auto">
          <a:xfrm>
            <a:off x="683568" y="2132856"/>
            <a:ext cx="7920880" cy="792163"/>
          </a:xfr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defRPr/>
            </a:pPr>
            <a:r>
              <a:rPr lang="pl-PL" dirty="0" smtClean="0">
                <a:solidFill>
                  <a:srgbClr val="009E47"/>
                </a:solidFill>
                <a:latin typeface="Verdana" panose="020B0604030504040204" pitchFamily="34" charset="0"/>
              </a:rPr>
              <a:t>Podsumowanie roku 2025 w Spółce </a:t>
            </a:r>
            <a:br>
              <a:rPr lang="pl-PL" dirty="0" smtClean="0">
                <a:solidFill>
                  <a:srgbClr val="009E47"/>
                </a:solidFill>
                <a:latin typeface="Verdana" panose="020B0604030504040204" pitchFamily="34" charset="0"/>
              </a:rPr>
            </a:br>
            <a:r>
              <a:rPr lang="pl-PL" dirty="0" smtClean="0">
                <a:solidFill>
                  <a:srgbClr val="009E47"/>
                </a:solidFill>
                <a:latin typeface="Verdana" panose="020B0604030504040204" pitchFamily="34" charset="0"/>
              </a:rPr>
              <a:t>oraz plany na lata kolejne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3692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pl-PL" sz="1800" dirty="0" smtClean="0"/>
              <a:t>W </a:t>
            </a:r>
            <a:r>
              <a:rPr lang="pl-PL" sz="1800" dirty="0"/>
              <a:t>roku </a:t>
            </a:r>
            <a:r>
              <a:rPr lang="pl-PL" sz="1800" dirty="0" smtClean="0"/>
              <a:t>2025 </a:t>
            </a:r>
            <a:r>
              <a:rPr lang="pl-PL" sz="1800" dirty="0"/>
              <a:t>przychody ze sprzedaży wyniosły </a:t>
            </a:r>
            <a:r>
              <a:rPr lang="pl-PL" sz="1800" dirty="0" smtClean="0"/>
              <a:t>odpowiednio:</a:t>
            </a:r>
          </a:p>
          <a:p>
            <a:pPr marL="0" indent="0">
              <a:buNone/>
            </a:pPr>
            <a:endParaRPr lang="pl-PL" sz="18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pl-PL" dirty="0" smtClean="0"/>
              <a:t>energia </a:t>
            </a:r>
            <a:r>
              <a:rPr lang="pl-PL" dirty="0"/>
              <a:t>cieplna 5.782.000,31 </a:t>
            </a:r>
            <a:r>
              <a:rPr lang="pl-PL" dirty="0" smtClean="0"/>
              <a:t>,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dirty="0"/>
              <a:t>pozostałe przychody Spółki to 186.899,92 </a:t>
            </a:r>
            <a:r>
              <a:rPr lang="pl-PL" dirty="0" smtClean="0"/>
              <a:t>PLN.</a:t>
            </a:r>
            <a:endParaRPr lang="pl-PL" dirty="0"/>
          </a:p>
          <a:p>
            <a:pPr lvl="1">
              <a:buFont typeface="Wingdings" panose="05000000000000000000" pitchFamily="2" charset="2"/>
              <a:buChar char="ü"/>
            </a:pPr>
            <a:endParaRPr lang="pl-PL" dirty="0"/>
          </a:p>
          <a:p>
            <a:pPr>
              <a:buFont typeface="Wingdings" panose="05000000000000000000" pitchFamily="2" charset="2"/>
              <a:buChar char="ü"/>
            </a:pPr>
            <a:endParaRPr lang="pl-PL" sz="18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10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42942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625614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– dane operacyjne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36926"/>
          </a:xfrm>
        </p:spPr>
        <p:txBody>
          <a:bodyPr/>
          <a:lstStyle/>
          <a:p>
            <a:pPr>
              <a:buNone/>
            </a:pPr>
            <a:r>
              <a:rPr lang="pl-PL" sz="1800" dirty="0"/>
              <a:t>Do podstawowych kosztów Spółki w roku </a:t>
            </a:r>
            <a:r>
              <a:rPr lang="pl-PL" sz="1800" dirty="0" smtClean="0"/>
              <a:t>2025 </a:t>
            </a:r>
            <a:r>
              <a:rPr lang="pl-PL" sz="1800" dirty="0"/>
              <a:t>zaliczono:</a:t>
            </a:r>
          </a:p>
          <a:p>
            <a:pPr lvl="0"/>
            <a:r>
              <a:rPr lang="pl-PL" sz="1800" dirty="0"/>
              <a:t>zużycie surowców do produkcji 2.819.513,82 PLN,</a:t>
            </a:r>
          </a:p>
          <a:p>
            <a:pPr lvl="0"/>
            <a:r>
              <a:rPr lang="pl-PL" sz="1800" dirty="0"/>
              <a:t>wynagrodzenia pracownicze wraz ze składkami ZUS 1.938.932,36 PLN,</a:t>
            </a:r>
          </a:p>
          <a:p>
            <a:pPr lvl="0"/>
            <a:r>
              <a:rPr lang="pl-PL" sz="1800" dirty="0"/>
              <a:t>amortyzacja 395.514,67 PLN,</a:t>
            </a:r>
          </a:p>
          <a:p>
            <a:pPr lvl="0"/>
            <a:r>
              <a:rPr lang="pl-PL" sz="1800" dirty="0"/>
              <a:t>usługi obce 334.200,63 PLN,</a:t>
            </a:r>
          </a:p>
          <a:p>
            <a:pPr lvl="0"/>
            <a:r>
              <a:rPr lang="pl-PL" sz="1800" dirty="0"/>
              <a:t>podatek od nieruchomości 164.452,00 PLN,</a:t>
            </a:r>
          </a:p>
          <a:p>
            <a:pPr lvl="0"/>
            <a:r>
              <a:rPr lang="pl-PL" sz="1800" dirty="0"/>
              <a:t>opłaty z tytułu ochrony środowiska 41.468,00 PLN.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11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42942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625614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– dane operacyjne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3692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pl-PL" sz="1800" dirty="0" smtClean="0"/>
              <a:t>Aktywa przedsiębiorstwa	</a:t>
            </a:r>
            <a:r>
              <a:rPr lang="pl-PL" sz="1800" dirty="0"/>
              <a:t>= </a:t>
            </a:r>
            <a:r>
              <a:rPr lang="pl-PL" sz="1800" dirty="0" smtClean="0"/>
              <a:t>8.511.054,65 </a:t>
            </a:r>
            <a:r>
              <a:rPr lang="pl-PL" sz="1800" dirty="0"/>
              <a:t>zł</a:t>
            </a:r>
            <a:r>
              <a:rPr lang="pl-PL" sz="1800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800" dirty="0" smtClean="0"/>
              <a:t>Aktywa trwałe 		= 3.787.697,02 zł.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800" dirty="0" smtClean="0"/>
              <a:t>Aktywa obrotowe		= 4.690.439,26 zł.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800" dirty="0" smtClean="0"/>
              <a:t>Przychody całkowite	 	= 6.081.268,63 zł.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800" dirty="0" smtClean="0"/>
              <a:t>Koszty całkowite</a:t>
            </a:r>
            <a:r>
              <a:rPr lang="pl-PL" sz="1800" dirty="0"/>
              <a:t>	</a:t>
            </a:r>
            <a:r>
              <a:rPr lang="pl-PL" sz="1800" dirty="0" smtClean="0"/>
              <a:t>	= 5.807.927,12 zł.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800" dirty="0" smtClean="0"/>
              <a:t>Zysk brutto			= 273.341,51</a:t>
            </a:r>
            <a:r>
              <a:rPr lang="pl-PL" sz="1800" i="1" dirty="0" smtClean="0"/>
              <a:t> zł.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800" dirty="0" err="1" smtClean="0"/>
              <a:t>Podtek</a:t>
            </a:r>
            <a:r>
              <a:rPr lang="pl-PL" sz="1800" dirty="0" smtClean="0"/>
              <a:t> dochodowy		= 28.358,00 zł.</a:t>
            </a:r>
          </a:p>
          <a:p>
            <a:pPr marL="0" indent="0">
              <a:buNone/>
            </a:pPr>
            <a:endParaRPr lang="pl-PL" sz="18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pl-PL" sz="1800" b="1" dirty="0" smtClean="0"/>
              <a:t>Zysk netto 			= 244.983,51 zł. </a:t>
            </a:r>
          </a:p>
          <a:p>
            <a:pPr>
              <a:buFont typeface="Wingdings" panose="05000000000000000000" pitchFamily="2" charset="2"/>
              <a:buChar char="ü"/>
            </a:pPr>
            <a:endParaRPr lang="pl-PL" sz="1800" b="1" dirty="0" smtClean="0"/>
          </a:p>
          <a:p>
            <a:pPr>
              <a:buFont typeface="Wingdings" panose="05000000000000000000" pitchFamily="2" charset="2"/>
              <a:buChar char="ü"/>
            </a:pPr>
            <a:endParaRPr lang="pl-PL" sz="1800" b="1" dirty="0" smtClean="0"/>
          </a:p>
          <a:p>
            <a:pPr>
              <a:buFont typeface="Wingdings" panose="05000000000000000000" pitchFamily="2" charset="2"/>
              <a:buChar char="ü"/>
            </a:pPr>
            <a:endParaRPr lang="pl-PL" sz="1800" b="1" dirty="0"/>
          </a:p>
          <a:p>
            <a:pPr>
              <a:buFont typeface="Wingdings" panose="05000000000000000000" pitchFamily="2" charset="2"/>
              <a:buChar char="ü"/>
            </a:pPr>
            <a:endParaRPr lang="pl-PL" sz="1800" b="1" dirty="0" smtClean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t>12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42942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625614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– dane operacyjne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3692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pl-PL" sz="1800" dirty="0" smtClean="0"/>
              <a:t>MPEC, dwa </a:t>
            </a:r>
            <a:r>
              <a:rPr lang="pl-PL" sz="1800" dirty="0"/>
              <a:t>razy w </a:t>
            </a:r>
            <a:r>
              <a:rPr lang="pl-PL" sz="1800" dirty="0" smtClean="0"/>
              <a:t>roku zgodnie z decyzją środowiskową, prowadzi </a:t>
            </a:r>
            <a:r>
              <a:rPr lang="pl-PL" sz="1800" dirty="0"/>
              <a:t>badania z zakresu ochrony </a:t>
            </a:r>
            <a:r>
              <a:rPr lang="pl-PL" sz="1800" dirty="0" smtClean="0"/>
              <a:t>środowiska na ternie Ciepłowni Rejonowej, </a:t>
            </a:r>
            <a:r>
              <a:rPr lang="pl-PL" sz="1800" dirty="0"/>
              <a:t>polegające na pomiarach przez akredytowane laboratorium badawcze emisji gazów i pyłów do powietrza, które są wynikiem procesu spalania surowców węglowych celem wytworzenia energii cieplnej. </a:t>
            </a:r>
            <a:endParaRPr lang="pl-PL" sz="18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pl-PL" sz="1800" dirty="0" smtClean="0"/>
              <a:t>W </a:t>
            </a:r>
            <a:r>
              <a:rPr lang="pl-PL" sz="1800" dirty="0"/>
              <a:t>okresie sprawozdawczym nie odnotowano przekroczeń żadnego z badanych związków chemicznych. Zakres badania i dopuszczalne stężenia gazów i pyłu określają przepisy prawa. </a:t>
            </a:r>
          </a:p>
          <a:p>
            <a:pPr>
              <a:buFont typeface="Wingdings" panose="05000000000000000000" pitchFamily="2" charset="2"/>
              <a:buChar char="ü"/>
            </a:pPr>
            <a:endParaRPr lang="pl-PL" sz="1800" b="1" dirty="0" smtClean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t>13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42942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625614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– dane operacyjne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536926"/>
          </a:xfrm>
        </p:spPr>
        <p:txBody>
          <a:bodyPr/>
          <a:lstStyle/>
          <a:p>
            <a:r>
              <a:rPr lang="pl-PL" sz="1800" dirty="0"/>
              <a:t>Dnia </a:t>
            </a:r>
            <a:r>
              <a:rPr lang="pl-PL" sz="1800" dirty="0" smtClean="0"/>
              <a:t>31.03.2025 </a:t>
            </a:r>
            <a:r>
              <a:rPr lang="pl-PL" sz="1800" dirty="0"/>
              <a:t>roku Spółka złożyła do </a:t>
            </a:r>
            <a:r>
              <a:rPr lang="pl-PL" sz="1800" dirty="0" smtClean="0"/>
              <a:t>NFOŚiGW </a:t>
            </a:r>
            <a:r>
              <a:rPr lang="pl-PL" sz="1800" dirty="0"/>
              <a:t>wniosek o dotację w ramach działania FENX.02.01 na inwestycję pt. Modernizacja infrastruktury ciepłowniczej MPEC Sp. z o.o.  obejmującej cztery węzły ciepłownicze o mocy 2,5 MW oraz napowietrzną sieć ciepłowniczą (magistrala DN 250) o długości </a:t>
            </a:r>
            <a:r>
              <a:rPr lang="pl-PL" sz="1800" dirty="0" smtClean="0"/>
              <a:t>450 </a:t>
            </a:r>
            <a:r>
              <a:rPr lang="pl-PL" sz="1800" dirty="0"/>
              <a:t>metrów. Dotacja planowana jest na poziomie 2.458.972,20 </a:t>
            </a:r>
            <a:r>
              <a:rPr lang="pl-PL" sz="1800" dirty="0" err="1"/>
              <a:t>pln</a:t>
            </a:r>
            <a:r>
              <a:rPr lang="pl-PL" sz="1800" dirty="0"/>
              <a:t> przy wydatkach kwalifikowanych 3.084.898,00 </a:t>
            </a:r>
            <a:r>
              <a:rPr lang="pl-PL" sz="1800" dirty="0" err="1"/>
              <a:t>pln</a:t>
            </a:r>
            <a:r>
              <a:rPr lang="pl-PL" sz="1800" dirty="0"/>
              <a:t>. </a:t>
            </a:r>
            <a:r>
              <a:rPr lang="pl-PL" sz="1800" dirty="0" smtClean="0"/>
              <a:t>Dnia 10.04.2026 roku wpłynęło do Spółki pismo z NFOŚiGW, iż wniosek o dotację oceniono w całości pozytywnie i rekomenduje się wypłatę dotacji. Czas na podpisanie umowy to 60 dni. </a:t>
            </a:r>
            <a:endParaRPr lang="pl-PL" sz="1800" dirty="0"/>
          </a:p>
          <a:p>
            <a:r>
              <a:rPr lang="pl-PL" sz="1800" dirty="0"/>
              <a:t>Ponadto dnia </a:t>
            </a:r>
            <a:r>
              <a:rPr lang="pl-PL" sz="1800" dirty="0" smtClean="0"/>
              <a:t>30.12.2025 </a:t>
            </a:r>
            <a:r>
              <a:rPr lang="pl-PL" sz="1800" dirty="0"/>
              <a:t>roku Spółka </a:t>
            </a:r>
            <a:r>
              <a:rPr lang="pl-PL" sz="1800" dirty="0" smtClean="0"/>
              <a:t>złożyła do NFOŚiGW kolejny </a:t>
            </a:r>
            <a:r>
              <a:rPr lang="pl-PL" sz="1800" dirty="0"/>
              <a:t>wniosek o dotację plus pożyczkę w ramach działania Ciepłownictwo Powiatowe B1.1.1. na inwestycję pt. Modernizacja Ciepłowni Rejonowej w kierunku odnawialnego źródła energii – kocioł </a:t>
            </a:r>
            <a:r>
              <a:rPr lang="pl-PL" sz="1800" dirty="0" err="1"/>
              <a:t>biomasowy</a:t>
            </a:r>
            <a:r>
              <a:rPr lang="pl-PL" sz="1800" dirty="0"/>
              <a:t>. Dotacja planowana jest na poziomie 1.482.642,00 </a:t>
            </a:r>
            <a:r>
              <a:rPr lang="pl-PL" sz="1800" dirty="0" err="1"/>
              <a:t>pln</a:t>
            </a:r>
            <a:r>
              <a:rPr lang="pl-PL" sz="1800" dirty="0"/>
              <a:t> natomiast pożyczka 1.812.118,00 </a:t>
            </a:r>
            <a:r>
              <a:rPr lang="pl-PL" sz="1800" dirty="0" err="1"/>
              <a:t>pln</a:t>
            </a:r>
            <a:r>
              <a:rPr lang="pl-PL" sz="1800" dirty="0"/>
              <a:t>. </a:t>
            </a:r>
          </a:p>
          <a:p>
            <a:pPr>
              <a:buFont typeface="Wingdings" panose="05000000000000000000" pitchFamily="2" charset="2"/>
              <a:buChar char="ü"/>
            </a:pPr>
            <a:endParaRPr lang="pl-PL" sz="1800" dirty="0" smtClean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14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715172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6684774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Plany na rok 2026 / 2027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36926"/>
          </a:xfrm>
        </p:spPr>
        <p:txBody>
          <a:bodyPr/>
          <a:lstStyle/>
          <a:p>
            <a:r>
              <a:rPr lang="pl-PL" sz="1800" dirty="0"/>
              <a:t>Rok 2026 to konieczność dalszych inwestycji w infrastrukturę produkcyjną. Kolejnym zadaniem inwestycyjnym jest modernizacja czterech kotłowni węglowych tzw. lokalnych w miejscowościach </a:t>
            </a:r>
            <a:r>
              <a:rPr lang="pl-PL" sz="1800" dirty="0" err="1"/>
              <a:t>Przedlesie</a:t>
            </a:r>
            <a:r>
              <a:rPr lang="pl-PL" sz="1800" dirty="0"/>
              <a:t> 2, Muchocin 13 i 17 oraz Łowyń ul. Krótka 2. Zakres modernizacji obejmie likwidację kotłów węglowych klasy 3 i montaż kotłów kondensacyjnych olejowych. Obecnie Spółka jest na </a:t>
            </a:r>
            <a:r>
              <a:rPr lang="pl-PL" sz="1800"/>
              <a:t>etapie </a:t>
            </a:r>
            <a:r>
              <a:rPr lang="pl-PL" sz="1800" smtClean="0"/>
              <a:t>rozstrzygnięcia </a:t>
            </a:r>
            <a:r>
              <a:rPr lang="pl-PL" sz="1800" dirty="0"/>
              <a:t>zapytania ofertowego na </a:t>
            </a:r>
            <a:r>
              <a:rPr lang="pl-PL" sz="1800"/>
              <a:t>powyższe </a:t>
            </a:r>
            <a:r>
              <a:rPr lang="pl-PL" sz="1800" smtClean="0"/>
              <a:t>zadanie.  </a:t>
            </a:r>
            <a:endParaRPr lang="pl-PL" sz="1800" dirty="0"/>
          </a:p>
          <a:p>
            <a:r>
              <a:rPr lang="pl-PL" sz="1800" dirty="0"/>
              <a:t>Kolejnym zadaniem inwestycyjnym w ramach dużego projektu modernizacji Ciepłowni Rejonowej, w której pracują trzy jednostki </a:t>
            </a:r>
            <a:r>
              <a:rPr lang="pl-PL" sz="1800" dirty="0" smtClean="0"/>
              <a:t>węglowe jest zmiana technologii na gaz </a:t>
            </a:r>
            <a:r>
              <a:rPr lang="pl-PL" sz="1800" dirty="0"/>
              <a:t>ziemny i montaż 3 kotłów gazowych o mocy 1,5 MW każdy przy czym jeden z nich ma mieć palnik dwumedialny gazowo – olejowy. Ten zakres zadania planowany  jest na okres styczeń 2028 – grudzień 2029.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15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715172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6684774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Plany na rok 2026 / 2027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ytuł 1"/>
          <p:cNvSpPr>
            <a:spLocks noGrp="1"/>
          </p:cNvSpPr>
          <p:nvPr>
            <p:ph type="title"/>
          </p:nvPr>
        </p:nvSpPr>
        <p:spPr bwMode="auto">
          <a:xfrm>
            <a:off x="2916238" y="4653136"/>
            <a:ext cx="3240087" cy="3603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ClrTx/>
              <a:buFontTx/>
              <a:buNone/>
            </a:pPr>
            <a:r>
              <a:rPr lang="pl-PL" b="0" dirty="0" smtClean="0"/>
              <a:t>Międzychód, dnia 28.04.2026 rok</a:t>
            </a:r>
          </a:p>
        </p:txBody>
      </p:sp>
      <p:pic>
        <p:nvPicPr>
          <p:cNvPr id="3" name="Obraz 2" descr="druk firmowy 2 log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620688"/>
            <a:ext cx="3143529" cy="3184004"/>
          </a:xfrm>
          <a:prstGeom prst="rect">
            <a:avLst/>
          </a:prstGeom>
        </p:spPr>
      </p:pic>
      <p:pic>
        <p:nvPicPr>
          <p:cNvPr id="4" name="Obraz 3" descr="druk firmowy 2 do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577184"/>
            <a:ext cx="9144000" cy="1164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686800" cy="453692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/>
              <a:t>MPEC to Spółka prawa handlowego gdzie Wspólnikami są: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pl-PL" dirty="0"/>
              <a:t>Gmina Międzychód </a:t>
            </a:r>
            <a:r>
              <a:rPr lang="pl-PL" dirty="0" smtClean="0"/>
              <a:t>posiada </a:t>
            </a:r>
            <a:r>
              <a:rPr lang="pl-PL" b="1" dirty="0" smtClean="0"/>
              <a:t>8502</a:t>
            </a:r>
            <a:r>
              <a:rPr lang="pl-PL" dirty="0" smtClean="0"/>
              <a:t> </a:t>
            </a:r>
            <a:r>
              <a:rPr lang="pl-PL" dirty="0"/>
              <a:t>udziałów </a:t>
            </a:r>
            <a:r>
              <a:rPr lang="pl-PL" dirty="0" smtClean="0"/>
              <a:t>o </a:t>
            </a:r>
            <a:r>
              <a:rPr lang="pl-PL" dirty="0"/>
              <a:t>łącznej wartości 4</a:t>
            </a:r>
            <a:r>
              <a:rPr lang="pl-PL" dirty="0" smtClean="0"/>
              <a:t>.251.000,00 PLN.</a:t>
            </a:r>
            <a:endParaRPr lang="pl-PL" dirty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pl-PL" dirty="0"/>
              <a:t>Spółdzielnia </a:t>
            </a:r>
            <a:r>
              <a:rPr lang="pl-PL" dirty="0" smtClean="0"/>
              <a:t>Mieszkaniowa </a:t>
            </a:r>
            <a:r>
              <a:rPr lang="pl-PL" b="1" dirty="0" smtClean="0"/>
              <a:t>1185</a:t>
            </a:r>
            <a:r>
              <a:rPr lang="pl-PL" dirty="0" smtClean="0"/>
              <a:t> </a:t>
            </a:r>
            <a:r>
              <a:rPr lang="pl-PL" dirty="0"/>
              <a:t>udziałów o wartości </a:t>
            </a:r>
            <a:r>
              <a:rPr lang="pl-PL" dirty="0" smtClean="0"/>
              <a:t>592.500,00 </a:t>
            </a:r>
            <a:r>
              <a:rPr lang="pl-PL" dirty="0"/>
              <a:t>PLN</a:t>
            </a:r>
            <a:r>
              <a:rPr lang="pl-PL" dirty="0" smtClean="0"/>
              <a:t>.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pl-PL" dirty="0" smtClean="0"/>
              <a:t>Kapitał zakładowy = 4.843.500,00 PLN co daje </a:t>
            </a:r>
            <a:r>
              <a:rPr lang="pl-PL" b="1" dirty="0"/>
              <a:t>9</a:t>
            </a:r>
            <a:r>
              <a:rPr lang="pl-PL" b="1" dirty="0" smtClean="0"/>
              <a:t>.687</a:t>
            </a:r>
            <a:r>
              <a:rPr lang="pl-PL" dirty="0" smtClean="0"/>
              <a:t> udziałów.</a:t>
            </a:r>
            <a:endParaRPr lang="pl-PL" dirty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/>
              <a:t>Organ nadzoru Właścicielskiego </a:t>
            </a:r>
            <a:r>
              <a:rPr lang="pl-PL" sz="1800" dirty="0" smtClean="0"/>
              <a:t>reprezentowali:</a:t>
            </a:r>
            <a:endParaRPr lang="pl-PL" sz="1800" dirty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pl-PL" dirty="0" smtClean="0"/>
              <a:t>Michał Wyjatek </a:t>
            </a:r>
            <a:r>
              <a:rPr lang="pl-PL" dirty="0"/>
              <a:t>– </a:t>
            </a:r>
            <a:r>
              <a:rPr lang="pl-PL" i="1" dirty="0"/>
              <a:t>Przewodniczący Rady Nadzorczej</a:t>
            </a:r>
            <a:r>
              <a:rPr lang="pl-PL" dirty="0"/>
              <a:t>,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pl-PL" dirty="0"/>
              <a:t>Włodzimierz </a:t>
            </a:r>
            <a:r>
              <a:rPr lang="pl-PL" dirty="0" err="1"/>
              <a:t>Lembicz</a:t>
            </a:r>
            <a:r>
              <a:rPr lang="pl-PL" dirty="0"/>
              <a:t> – </a:t>
            </a:r>
            <a:r>
              <a:rPr lang="pl-PL" i="1" dirty="0"/>
              <a:t>Zastępca Przewodniczącego Rady Nadzorczej</a:t>
            </a:r>
            <a:r>
              <a:rPr lang="pl-PL" dirty="0"/>
              <a:t>,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pl-PL" dirty="0" smtClean="0"/>
              <a:t>Waldemar Kęsy </a:t>
            </a:r>
            <a:r>
              <a:rPr lang="pl-PL" dirty="0"/>
              <a:t>– </a:t>
            </a:r>
            <a:r>
              <a:rPr lang="pl-PL" i="1" dirty="0"/>
              <a:t>Sekretarz Rady Nadzorczej</a:t>
            </a:r>
            <a:r>
              <a:rPr lang="pl-PL" dirty="0" smtClean="0"/>
              <a:t>.</a:t>
            </a:r>
            <a:endParaRPr lang="pl-PL" sz="1800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 smtClean="0"/>
              <a:t>Zarząd funkcjonował jako jednoosobowy </a:t>
            </a:r>
            <a:r>
              <a:rPr lang="pl-PL" sz="1800" dirty="0"/>
              <a:t>pod kierownictwem Szymona </a:t>
            </a:r>
            <a:r>
              <a:rPr lang="pl-PL" sz="1800" dirty="0" smtClean="0"/>
              <a:t>Prokopczuka </a:t>
            </a:r>
            <a:r>
              <a:rPr lang="pl-PL" sz="1800" i="1" dirty="0" smtClean="0"/>
              <a:t>Prezesa Zarządu</a:t>
            </a:r>
            <a:r>
              <a:rPr lang="pl-PL" sz="1800" dirty="0" smtClean="0"/>
              <a:t>.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2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07223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589895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za rok 2025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53692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/>
              <a:t>Pionem </a:t>
            </a:r>
            <a:r>
              <a:rPr lang="pl-PL" sz="1800" dirty="0" err="1"/>
              <a:t>techniczno</a:t>
            </a:r>
            <a:r>
              <a:rPr lang="pl-PL" sz="1800" dirty="0"/>
              <a:t> – eksploatacyjnym kieruje Pan Jacek Nowak, Pionem </a:t>
            </a:r>
            <a:r>
              <a:rPr lang="pl-PL" sz="1800" dirty="0" err="1"/>
              <a:t>administracyjno</a:t>
            </a:r>
            <a:r>
              <a:rPr lang="pl-PL" sz="1800" dirty="0"/>
              <a:t> - ekonomicznym Pani Anna </a:t>
            </a:r>
            <a:r>
              <a:rPr lang="pl-PL" sz="1800" dirty="0" err="1"/>
              <a:t>Maślankiewicz</a:t>
            </a:r>
            <a:r>
              <a:rPr lang="pl-PL" sz="1800" dirty="0"/>
              <a:t> Główna </a:t>
            </a:r>
            <a:r>
              <a:rPr lang="pl-PL" sz="1800" dirty="0" smtClean="0"/>
              <a:t>Księgowa, natomiast procesem OŚ i BHP zarządza – Izabela </a:t>
            </a:r>
            <a:r>
              <a:rPr lang="pl-PL" sz="1800" dirty="0" err="1" smtClean="0"/>
              <a:t>Glinecka</a:t>
            </a:r>
            <a:r>
              <a:rPr lang="pl-PL" sz="1800" dirty="0" smtClean="0"/>
              <a:t>.</a:t>
            </a:r>
            <a:endParaRPr lang="pl-PL" sz="1800" dirty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/>
              <a:t>Działalność podstawowa to produkcja i </a:t>
            </a:r>
            <a:r>
              <a:rPr lang="pl-PL" sz="1800" dirty="0" err="1"/>
              <a:t>przesył</a:t>
            </a:r>
            <a:r>
              <a:rPr lang="pl-PL" sz="1800" dirty="0"/>
              <a:t> energii cieplnej. Działalność ta wymaga koncesji Urząd Regulacji Energetyki.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/>
              <a:t>Energia cieplna produkowana </a:t>
            </a:r>
            <a:r>
              <a:rPr lang="pl-PL" sz="1800" dirty="0" smtClean="0"/>
              <a:t>jest w 19 </a:t>
            </a:r>
            <a:r>
              <a:rPr lang="pl-PL" sz="1800" dirty="0"/>
              <a:t>źródłach ciepła gdzie podstawowy surowiec to miał węgla kamiennego oraz gaz ziemny </a:t>
            </a:r>
            <a:r>
              <a:rPr lang="pl-PL" sz="1800" dirty="0" smtClean="0"/>
              <a:t>(ciepło dostarczamy do miejscowości: Międzychód</a:t>
            </a:r>
            <a:r>
              <a:rPr lang="pl-PL" sz="1800" dirty="0"/>
              <a:t>, Bielsko, Muchocin, </a:t>
            </a:r>
            <a:r>
              <a:rPr lang="pl-PL" sz="1800" dirty="0" err="1" smtClean="0"/>
              <a:t>Przedlesie</a:t>
            </a:r>
            <a:r>
              <a:rPr lang="pl-PL" sz="1800" dirty="0"/>
              <a:t>,</a:t>
            </a:r>
            <a:r>
              <a:rPr lang="pl-PL" sz="1800" dirty="0" smtClean="0"/>
              <a:t> Łowyń).</a:t>
            </a:r>
            <a:endParaRPr lang="pl-PL" sz="1800" dirty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/>
              <a:t>Moc zainstalowana w źródłach to </a:t>
            </a:r>
            <a:r>
              <a:rPr lang="pl-PL" sz="1800" dirty="0" smtClean="0"/>
              <a:t>20 </a:t>
            </a:r>
            <a:r>
              <a:rPr lang="pl-PL" sz="1800" dirty="0"/>
              <a:t>MW. </a:t>
            </a:r>
            <a:endParaRPr lang="pl-PL" sz="1800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 smtClean="0"/>
              <a:t>Długość </a:t>
            </a:r>
            <a:r>
              <a:rPr lang="pl-PL" sz="1800" dirty="0"/>
              <a:t>sieci ciepłowniczej na terenie miasta to ok. 7 </a:t>
            </a:r>
            <a:r>
              <a:rPr lang="pl-PL" sz="1800" dirty="0" smtClean="0"/>
              <a:t>km, 30 </a:t>
            </a:r>
            <a:r>
              <a:rPr lang="pl-PL" sz="1800" dirty="0"/>
              <a:t>węzłów cieplnych</a:t>
            </a:r>
            <a:r>
              <a:rPr lang="pl-PL" sz="1800" dirty="0" smtClean="0"/>
              <a:t>.</a:t>
            </a:r>
            <a:endParaRPr lang="pl-PL" sz="1800" dirty="0"/>
          </a:p>
          <a:p>
            <a:pPr>
              <a:buNone/>
              <a:defRPr/>
            </a:pPr>
            <a:endParaRPr lang="pl-PL" sz="18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3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07223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589895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za rok 2025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53692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 smtClean="0"/>
              <a:t>Spółka wytwarza również energię elektryczną z instalacji fotowoltaicznej o mocy 12 kW na potrzeby własne – zasilanie pomp obiegowy do </a:t>
            </a:r>
            <a:r>
              <a:rPr lang="pl-PL" sz="1800" dirty="0" err="1" smtClean="0"/>
              <a:t>przesyłu</a:t>
            </a:r>
            <a:r>
              <a:rPr lang="pl-PL" sz="1800" dirty="0" smtClean="0"/>
              <a:t> energii cieplnej.</a:t>
            </a:r>
            <a:endParaRPr lang="pl-PL" sz="1800" dirty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 smtClean="0"/>
              <a:t>Działalność </a:t>
            </a:r>
            <a:r>
              <a:rPr lang="pl-PL" sz="1800" dirty="0"/>
              <a:t>dodatkowa to</a:t>
            </a:r>
            <a:r>
              <a:rPr lang="pl-PL" sz="1800" dirty="0" smtClean="0"/>
              <a:t> </a:t>
            </a:r>
            <a:r>
              <a:rPr lang="pl-PL" sz="1800" dirty="0"/>
              <a:t>wynajem </a:t>
            </a:r>
            <a:r>
              <a:rPr lang="pl-PL" sz="1800" dirty="0" smtClean="0"/>
              <a:t>powierzchni oraz usługi serwisowe.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 smtClean="0"/>
              <a:t>Załoga liczy 20 pracowników.</a:t>
            </a:r>
            <a:endParaRPr lang="pl-PL" sz="1800" dirty="0"/>
          </a:p>
          <a:p>
            <a:pPr>
              <a:buNone/>
              <a:defRPr/>
            </a:pPr>
            <a:endParaRPr lang="pl-PL" sz="18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4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07223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589895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za rok 2025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259632" y="4077072"/>
          <a:ext cx="6408712" cy="108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536"/>
                <a:gridCol w="3320176"/>
              </a:tblGrid>
              <a:tr h="40545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</a:rPr>
                        <a:t>Wynagrodzenie średnie brutto na pracownika*</a:t>
                      </a:r>
                      <a:endParaRPr lang="pl-PL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674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</a:rPr>
                        <a:t>kwota w zł. / miesiąc</a:t>
                      </a:r>
                      <a:endParaRPr lang="pl-PL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effectLst/>
                        </a:rPr>
                        <a:t>7 </a:t>
                      </a:r>
                      <a:r>
                        <a:rPr lang="pl-PL" sz="1600" b="1" dirty="0" smtClean="0">
                          <a:effectLst/>
                        </a:rPr>
                        <a:t>937,51</a:t>
                      </a:r>
                      <a:endParaRPr lang="pl-PL" sz="16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3692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pl-PL" sz="1800" dirty="0"/>
              <a:t>Do kluczowych odbiorców energii </a:t>
            </a:r>
            <a:r>
              <a:rPr lang="pl-PL" sz="1800" dirty="0" smtClean="0"/>
              <a:t>cieplnej w okresie sprawozdawczym </a:t>
            </a:r>
            <a:r>
              <a:rPr lang="pl-PL" sz="1800" dirty="0"/>
              <a:t>należeli: Spółdzielnia Mieszkaniowa Lokatorsko Własnościowa (</a:t>
            </a:r>
            <a:r>
              <a:rPr lang="pl-PL" sz="1800" dirty="0" smtClean="0"/>
              <a:t>51%), </a:t>
            </a:r>
            <a:r>
              <a:rPr lang="pl-PL" sz="1800" dirty="0"/>
              <a:t>obiekty budżetowe (</a:t>
            </a:r>
            <a:r>
              <a:rPr lang="pl-PL" sz="1800" dirty="0" smtClean="0"/>
              <a:t>33%), </a:t>
            </a:r>
            <a:r>
              <a:rPr lang="pl-PL" sz="1800" dirty="0"/>
              <a:t>Wspólnoty Mieszkaniowe (</a:t>
            </a:r>
            <a:r>
              <a:rPr lang="pl-PL" sz="1800" dirty="0" smtClean="0"/>
              <a:t>14%) </a:t>
            </a:r>
            <a:r>
              <a:rPr lang="pl-PL" sz="1800" dirty="0"/>
              <a:t>i pozostali.</a:t>
            </a:r>
          </a:p>
          <a:p>
            <a:pPr>
              <a:buNone/>
              <a:defRPr/>
            </a:pPr>
            <a:endParaRPr lang="pl-PL" sz="1800" dirty="0" smtClean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5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07223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589895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za rok 2025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8" name="Wykres 7"/>
          <p:cNvGraphicFramePr/>
          <p:nvPr/>
        </p:nvGraphicFramePr>
        <p:xfrm>
          <a:off x="1619672" y="3140968"/>
          <a:ext cx="5328592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435280" cy="4536926"/>
          </a:xfrm>
        </p:spPr>
        <p:txBody>
          <a:bodyPr/>
          <a:lstStyle/>
          <a:p>
            <a:r>
              <a:rPr lang="pl-PL" sz="1800" dirty="0"/>
              <a:t>Do najistotniejszych zdarzeń roku sprawozdawczego zaliczyć należy zapewnienie bezpieczeństwa energetycznego Gminie Międzychód poprzez realizację ciągłości dostaw energii cieplnej zakontraktowanym Odbiorcom.  </a:t>
            </a:r>
          </a:p>
          <a:p>
            <a:r>
              <a:rPr lang="en-US" altLang="pl-PL" sz="1800" dirty="0" smtClean="0"/>
              <a:t>Sp</a:t>
            </a:r>
            <a:r>
              <a:rPr lang="en-US" altLang="en-US" sz="1800" dirty="0" smtClean="0"/>
              <a:t>ó</a:t>
            </a:r>
            <a:r>
              <a:rPr lang="" altLang="en-US" sz="1800" dirty="0" smtClean="0"/>
              <a:t>ł</a:t>
            </a:r>
            <a:r>
              <a:rPr lang="en-US" altLang="pl-PL" sz="1800" dirty="0" smtClean="0"/>
              <a:t>ka przeprowadzi</a:t>
            </a:r>
            <a:r>
              <a:rPr lang="" altLang="en-US" sz="1800" dirty="0" smtClean="0"/>
              <a:t>ł</a:t>
            </a:r>
            <a:r>
              <a:rPr lang="en-US" altLang="pl-PL" sz="1800" dirty="0" smtClean="0"/>
              <a:t>a kilka inwestycji i remont</a:t>
            </a:r>
            <a:r>
              <a:rPr lang="en-US" altLang="en-US" sz="1800" dirty="0" smtClean="0"/>
              <a:t>ó</a:t>
            </a:r>
            <a:r>
              <a:rPr lang="en-US" altLang="pl-PL" sz="1800" dirty="0" smtClean="0"/>
              <a:t>w infrastrukturalnych:</a:t>
            </a:r>
          </a:p>
          <a:p>
            <a:pPr lvl="1"/>
            <a:r>
              <a:rPr lang="en-US" altLang="pl-PL" dirty="0" smtClean="0"/>
              <a:t>modernizacja przy</a:t>
            </a:r>
            <a:r>
              <a:rPr lang="" altLang="en-US" dirty="0" smtClean="0"/>
              <a:t>łą</a:t>
            </a:r>
            <a:r>
              <a:rPr lang="en-US" altLang="pl-PL" dirty="0" smtClean="0"/>
              <a:t>cza ciep</a:t>
            </a:r>
            <a:r>
              <a:rPr lang="" altLang="en-US" dirty="0" smtClean="0"/>
              <a:t>ł</a:t>
            </a:r>
            <a:r>
              <a:rPr lang="en-US" altLang="pl-PL" dirty="0" smtClean="0"/>
              <a:t>owniczego od rozdzielni ciep</a:t>
            </a:r>
            <a:r>
              <a:rPr lang="" altLang="en-US" dirty="0" smtClean="0"/>
              <a:t>ł</a:t>
            </a:r>
            <a:r>
              <a:rPr lang="en-US" altLang="pl-PL" dirty="0" smtClean="0"/>
              <a:t>a przy ul. 17 Stycznia 143 do budynku Starostwa Powiatowego,</a:t>
            </a:r>
          </a:p>
          <a:p>
            <a:pPr lvl="1"/>
            <a:r>
              <a:rPr lang="en-US" altLang="pl-PL" dirty="0" smtClean="0"/>
              <a:t>zakup koparko </a:t>
            </a:r>
            <a:r>
              <a:rPr lang="" altLang="en-US" dirty="0" smtClean="0"/>
              <a:t>ł</a:t>
            </a:r>
            <a:r>
              <a:rPr lang="en-US" altLang="pl-PL" dirty="0" smtClean="0"/>
              <a:t>adowarki JCB 3CX,</a:t>
            </a:r>
          </a:p>
          <a:p>
            <a:pPr lvl="1"/>
            <a:r>
              <a:rPr lang="en-US" altLang="pl-PL" dirty="0" smtClean="0"/>
              <a:t>modernizacja oprogramowania do zarz</a:t>
            </a:r>
            <a:r>
              <a:rPr lang="" altLang="en-US" dirty="0" smtClean="0"/>
              <a:t>ą</a:t>
            </a:r>
            <a:r>
              <a:rPr lang="en-US" altLang="pl-PL" dirty="0" smtClean="0"/>
              <a:t>dzania procesem produkcji energii cieplnej oraz wymiana sprz</a:t>
            </a:r>
            <a:r>
              <a:rPr lang="" altLang="en-US" dirty="0" smtClean="0"/>
              <a:t>ę</a:t>
            </a:r>
            <a:r>
              <a:rPr lang="en-US" altLang="pl-PL" dirty="0" smtClean="0"/>
              <a:t>tu komputerowego w dyspozytorni Ciep</a:t>
            </a:r>
            <a:r>
              <a:rPr lang="" altLang="en-US" dirty="0" smtClean="0"/>
              <a:t>ł</a:t>
            </a:r>
            <a:r>
              <a:rPr lang="en-US" altLang="pl-PL" dirty="0" smtClean="0"/>
              <a:t>owni Rejonowej,</a:t>
            </a:r>
          </a:p>
          <a:p>
            <a:pPr lvl="1"/>
            <a:r>
              <a:rPr lang="en-US" altLang="pl-PL" dirty="0" smtClean="0"/>
              <a:t>wymiana pomp obiegowych i mieszaj</a:t>
            </a:r>
            <a:r>
              <a:rPr lang="" altLang="en-US" dirty="0" smtClean="0"/>
              <a:t>ą</a:t>
            </a:r>
            <a:r>
              <a:rPr lang="en-US" altLang="pl-PL" dirty="0" smtClean="0"/>
              <a:t>cych w hali pompowni Ciep</a:t>
            </a:r>
            <a:r>
              <a:rPr lang="" altLang="en-US" dirty="0" smtClean="0"/>
              <a:t>ł</a:t>
            </a:r>
            <a:r>
              <a:rPr lang="en-US" altLang="pl-PL" dirty="0" err="1" smtClean="0"/>
              <a:t>owni</a:t>
            </a:r>
            <a:r>
              <a:rPr lang="en-US" altLang="pl-PL" dirty="0" smtClean="0"/>
              <a:t> </a:t>
            </a:r>
            <a:r>
              <a:rPr lang="en-US" altLang="pl-PL" dirty="0" err="1" smtClean="0"/>
              <a:t>Rejonowej</a:t>
            </a:r>
            <a:r>
              <a:rPr lang="pl-PL" altLang="pl-PL" dirty="0" smtClean="0"/>
              <a:t>.</a:t>
            </a:r>
            <a:endParaRPr lang="en-US" altLang="pl-PL" dirty="0" smtClean="0"/>
          </a:p>
          <a:p>
            <a:pPr marL="0" lvl="1" indent="0">
              <a:buSzPct val="100000"/>
              <a:buNone/>
              <a:defRPr/>
            </a:pPr>
            <a:r>
              <a:rPr lang="pl-PL" sz="1400" b="1" dirty="0"/>
              <a:t>Inwestycje i remonty infrastrukturalne kosztowały nas ok. 600 tysięcy </a:t>
            </a:r>
            <a:r>
              <a:rPr lang="pl-PL" sz="1400" b="1" dirty="0" err="1"/>
              <a:t>pln</a:t>
            </a:r>
            <a:r>
              <a:rPr lang="pl-PL" sz="1400" b="1" dirty="0"/>
              <a:t> netto.</a:t>
            </a:r>
          </a:p>
          <a:p>
            <a:pPr marL="0" indent="0">
              <a:buNone/>
              <a:defRPr/>
            </a:pPr>
            <a:endParaRPr lang="en-US" altLang="pl-PL" sz="1800" dirty="0" smtClean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6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07223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589895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za rok 2025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7</a:t>
            </a:fld>
            <a:endParaRPr lang="pl-PL"/>
          </a:p>
        </p:txBody>
      </p:sp>
      <p:pic>
        <p:nvPicPr>
          <p:cNvPr id="6" name="Obraz 5" descr="C:\Users\cp24\Desktop\RCO Starostwo\IMG_20250808_09233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29" y="1124744"/>
            <a:ext cx="4248487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066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8</a:t>
            </a:fld>
            <a:endParaRPr lang="pl-PL"/>
          </a:p>
        </p:txBody>
      </p:sp>
      <p:pic>
        <p:nvPicPr>
          <p:cNvPr id="4" name="Obraz 3" descr="C:\Users\cp24\Desktop\JCB 3CX\173772366272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556792"/>
            <a:ext cx="6048671" cy="4680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066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36926"/>
          </a:xfrm>
        </p:spPr>
        <p:txBody>
          <a:bodyPr/>
          <a:lstStyle/>
          <a:p>
            <a:r>
              <a:rPr lang="pl-PL" sz="1800" dirty="0"/>
              <a:t>Dnia 01 lutego 2025 roku została wprowadzona w życie zmiana taryfy dla ciepła dla  grupy taryfowej KG (kotłownie gazowe). Średni spadek cen energii cieplnej wyniósł 20% r/r, co stricte wynikało z nowego kontraktu gazowego na rok 2025. </a:t>
            </a:r>
          </a:p>
          <a:p>
            <a:r>
              <a:rPr lang="pl-PL" sz="1800" dirty="0"/>
              <a:t>Natomiast dnia 17 czerwca 2025 roku została opublikowana w Biuletynie Branżowym decyzja Prezesa Urzędu Regulacji Energetyki w sprawie nowej taryfy dla ciepła dla Międzychodzkiego Przedsiębiorstwa Energetyki Cieplnej Sp. z o.o. Średni wzrost  cen energii cieplnej dla wszystkich grup taryfowych wyniósł 1,5</a:t>
            </a:r>
            <a:r>
              <a:rPr lang="pl-PL" sz="1800" dirty="0" smtClean="0"/>
              <a:t>%.</a:t>
            </a:r>
            <a:endParaRPr lang="pl-PL" sz="1800" dirty="0"/>
          </a:p>
          <a:p>
            <a:pPr>
              <a:buFont typeface="Wingdings" panose="05000000000000000000" pitchFamily="2" charset="2"/>
              <a:buChar char="ü"/>
            </a:pPr>
            <a:endParaRPr lang="pl-PL" sz="1800" dirty="0" smtClean="0"/>
          </a:p>
          <a:p>
            <a:pPr>
              <a:buFont typeface="Wingdings" panose="05000000000000000000" pitchFamily="2" charset="2"/>
              <a:buChar char="ü"/>
            </a:pPr>
            <a:endParaRPr lang="pl-PL" sz="1800" dirty="0" smtClean="0"/>
          </a:p>
          <a:p>
            <a:pPr lvl="0">
              <a:buNone/>
            </a:pPr>
            <a:r>
              <a:rPr lang="pl-PL" sz="1800" dirty="0" smtClean="0"/>
              <a:t>	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D17A-F18C-4369-8BE2-DFD31BCE3F85}" type="slidenum">
              <a:rPr lang="pl-PL" smtClean="0"/>
              <a:t>9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1406" y="1124744"/>
            <a:ext cx="6072230" cy="504056"/>
          </a:xfrm>
          <a:prstGeom prst="roundRect">
            <a:avLst/>
          </a:prstGeom>
          <a:solidFill>
            <a:srgbClr val="B746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3242" y="1187396"/>
            <a:ext cx="5898956" cy="431676"/>
          </a:xfrm>
        </p:spPr>
        <p:txBody>
          <a:bodyPr/>
          <a:lstStyle/>
          <a:p>
            <a:pPr algn="l">
              <a:defRPr/>
            </a:pPr>
            <a:r>
              <a:rPr lang="pl-PL" dirty="0" smtClean="0">
                <a:solidFill>
                  <a:schemeClr val="bg1"/>
                </a:solidFill>
                <a:latin typeface="Verdana" panose="020B0604030504040204" pitchFamily="34" charset="0"/>
              </a:rPr>
              <a:t>Sprawozdanie Zarządu za rok 2025</a:t>
            </a:r>
            <a:endParaRPr lang="pl-PL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rezentacja 1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974</Words>
  <Application>Microsoft Office PowerPoint</Application>
  <PresentationFormat>Pokaz na ekranie (4:3)</PresentationFormat>
  <Paragraphs>94</Paragraphs>
  <Slides>16</Slides>
  <Notes>4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Motyw Prezentacja 1</vt:lpstr>
      <vt:lpstr>Podsumowanie roku 2025 w Spółce  oraz plany na lata kolejne</vt:lpstr>
      <vt:lpstr>Sprawozdanie Zarządu za rok 2025</vt:lpstr>
      <vt:lpstr>Sprawozdanie Zarządu za rok 2025</vt:lpstr>
      <vt:lpstr>Sprawozdanie Zarządu za rok 2025</vt:lpstr>
      <vt:lpstr>Sprawozdanie Zarządu za rok 2025</vt:lpstr>
      <vt:lpstr>Sprawozdanie Zarządu za rok 2025</vt:lpstr>
      <vt:lpstr>Prezentacja programu PowerPoint</vt:lpstr>
      <vt:lpstr>Prezentacja programu PowerPoint</vt:lpstr>
      <vt:lpstr>Sprawozdanie Zarządu za rok 2025</vt:lpstr>
      <vt:lpstr>Sprawozdanie Zarządu – dane operacyjne</vt:lpstr>
      <vt:lpstr>Sprawozdanie Zarządu – dane operacyjne</vt:lpstr>
      <vt:lpstr>Sprawozdanie Zarządu – dane operacyjne</vt:lpstr>
      <vt:lpstr>Sprawozdanie Zarządu – dane operacyjne</vt:lpstr>
      <vt:lpstr>Plany na rok 2026 / 2027</vt:lpstr>
      <vt:lpstr>Plany na rok 2026 / 2027</vt:lpstr>
      <vt:lpstr>Międzychód, dnia 28.04.2026 rok</vt:lpstr>
    </vt:vector>
  </TitlesOfParts>
  <Company>Urząd Miasta i Gminy Międzychód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Żurkowski Maciej</dc:creator>
  <cp:lastModifiedBy>cp24</cp:lastModifiedBy>
  <cp:revision>803</cp:revision>
  <cp:lastPrinted>2026-04-28T07:02:37Z</cp:lastPrinted>
  <dcterms:created xsi:type="dcterms:W3CDTF">2011-01-22T15:51:00Z</dcterms:created>
  <dcterms:modified xsi:type="dcterms:W3CDTF">2026-04-28T12:27:04Z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1045-12.1.0.25242</vt:lpwstr>
  </property>
  <property fmtid="{D5CDD505-2E9C-101B-9397-08002B2CF9AE}" pid="3" name="ICV">
    <vt:lpwstr>EAFD483578624C29AAC3B5F5C50473C1_12</vt:lpwstr>
  </property>
</Properties>
</file>